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7"/>
  </p:notesMasterIdLst>
  <p:sldIdLst>
    <p:sldId id="335" r:id="rId2"/>
    <p:sldId id="348" r:id="rId3"/>
    <p:sldId id="349" r:id="rId4"/>
    <p:sldId id="341" r:id="rId5"/>
    <p:sldId id="340" r:id="rId6"/>
    <p:sldId id="339" r:id="rId7"/>
    <p:sldId id="337" r:id="rId8"/>
    <p:sldId id="342" r:id="rId9"/>
    <p:sldId id="338" r:id="rId10"/>
    <p:sldId id="345" r:id="rId11"/>
    <p:sldId id="346" r:id="rId12"/>
    <p:sldId id="347" r:id="rId13"/>
    <p:sldId id="336" r:id="rId14"/>
    <p:sldId id="328" r:id="rId15"/>
    <p:sldId id="344" r:id="rId16"/>
  </p:sldIdLst>
  <p:sldSz cx="7559675" cy="1069181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C52F"/>
    <a:srgbClr val="A11F57"/>
    <a:srgbClr val="8A1B4B"/>
    <a:srgbClr val="D2609C"/>
    <a:srgbClr val="BA2464"/>
    <a:srgbClr val="5F5F5F"/>
    <a:srgbClr val="E77A2F"/>
    <a:srgbClr val="FFFFFF"/>
    <a:srgbClr val="C12568"/>
    <a:srgbClr val="232E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CEEC7A-5F45-22F9-A318-96C7FF6744FA}" v="3677" dt="2024-10-25T15:53:04.1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6" autoAdjust="0"/>
    <p:restoredTop sz="95332" autoAdjust="0"/>
  </p:normalViewPr>
  <p:slideViewPr>
    <p:cSldViewPr snapToGrid="0" snapToObjects="1">
      <p:cViewPr varScale="1">
        <p:scale>
          <a:sx n="71" d="100"/>
          <a:sy n="71" d="100"/>
        </p:scale>
        <p:origin x="291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9B5A4DD-2D31-8D43-86FE-7E60E3B024BB}" type="datetimeFigureOut">
              <a:rPr lang="en-US" smtClean="0"/>
              <a:t>12/5/2024</a:t>
            </a:fld>
            <a:endParaRPr lang="en-US" dirty="0"/>
          </a:p>
        </p:txBody>
      </p:sp>
      <p:sp>
        <p:nvSpPr>
          <p:cNvPr id="4" name="Slide Image Placeholder 3"/>
          <p:cNvSpPr>
            <a:spLocks noGrp="1" noRot="1" noChangeAspect="1"/>
          </p:cNvSpPr>
          <p:nvPr>
            <p:ph type="sldImg" idx="2"/>
          </p:nvPr>
        </p:nvSpPr>
        <p:spPr>
          <a:xfrm>
            <a:off x="2216150" y="1241425"/>
            <a:ext cx="236537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11CFA37-095C-924C-9639-ED93D2352603}" type="slidenum">
              <a:rPr lang="en-US" smtClean="0"/>
              <a:t>‹#›</a:t>
            </a:fld>
            <a:endParaRPr lang="en-US" dirty="0"/>
          </a:p>
        </p:txBody>
      </p:sp>
    </p:spTree>
    <p:extLst>
      <p:ext uri="{BB962C8B-B14F-4D97-AF65-F5344CB8AC3E}">
        <p14:creationId xmlns:p14="http://schemas.microsoft.com/office/powerpoint/2010/main" val="565063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en-GB"/>
              <a:t>Click to edit Master title style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1B1677D-0649-F54F-B408-D4B6AA6262B5}" type="datetimeFigureOut">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28F390-FBE4-ED4B-8A98-19058BE7DF9B}" type="slidenum">
              <a:rPr lang="en-US" smtClean="0"/>
              <a:t>‹#›</a:t>
            </a:fld>
            <a:endParaRPr lang="en-US" dirty="0"/>
          </a:p>
        </p:txBody>
      </p:sp>
    </p:spTree>
    <p:extLst>
      <p:ext uri="{BB962C8B-B14F-4D97-AF65-F5344CB8AC3E}">
        <p14:creationId xmlns:p14="http://schemas.microsoft.com/office/powerpoint/2010/main" val="3604973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1B1677D-0649-F54F-B408-D4B6AA6262B5}" type="datetimeFigureOut">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28F390-FBE4-ED4B-8A98-19058BE7DF9B}" type="slidenum">
              <a:rPr lang="en-US" smtClean="0"/>
              <a:t>‹#›</a:t>
            </a:fld>
            <a:endParaRPr lang="en-US" dirty="0"/>
          </a:p>
        </p:txBody>
      </p:sp>
    </p:spTree>
    <p:extLst>
      <p:ext uri="{BB962C8B-B14F-4D97-AF65-F5344CB8AC3E}">
        <p14:creationId xmlns:p14="http://schemas.microsoft.com/office/powerpoint/2010/main" val="1654021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1B1677D-0649-F54F-B408-D4B6AA6262B5}" type="datetimeFigureOut">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28F390-FBE4-ED4B-8A98-19058BE7DF9B}" type="slidenum">
              <a:rPr lang="en-US" smtClean="0"/>
              <a:t>‹#›</a:t>
            </a:fld>
            <a:endParaRPr lang="en-US" dirty="0"/>
          </a:p>
        </p:txBody>
      </p:sp>
    </p:spTree>
    <p:extLst>
      <p:ext uri="{BB962C8B-B14F-4D97-AF65-F5344CB8AC3E}">
        <p14:creationId xmlns:p14="http://schemas.microsoft.com/office/powerpoint/2010/main" val="3899848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1B1677D-0649-F54F-B408-D4B6AA6262B5}" type="datetimeFigureOut">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28F390-FBE4-ED4B-8A98-19058BE7DF9B}" type="slidenum">
              <a:rPr lang="en-US" smtClean="0"/>
              <a:t>‹#›</a:t>
            </a:fld>
            <a:endParaRPr lang="en-US" dirty="0"/>
          </a:p>
        </p:txBody>
      </p:sp>
    </p:spTree>
    <p:extLst>
      <p:ext uri="{BB962C8B-B14F-4D97-AF65-F5344CB8AC3E}">
        <p14:creationId xmlns:p14="http://schemas.microsoft.com/office/powerpoint/2010/main" val="3748450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en-GB"/>
              <a:t>Click to edit Master title style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1B1677D-0649-F54F-B408-D4B6AA6262B5}" type="datetimeFigureOut">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28F390-FBE4-ED4B-8A98-19058BE7DF9B}" type="slidenum">
              <a:rPr lang="en-US" smtClean="0"/>
              <a:t>‹#›</a:t>
            </a:fld>
            <a:endParaRPr lang="en-US" dirty="0"/>
          </a:p>
        </p:txBody>
      </p:sp>
    </p:spTree>
    <p:extLst>
      <p:ext uri="{BB962C8B-B14F-4D97-AF65-F5344CB8AC3E}">
        <p14:creationId xmlns:p14="http://schemas.microsoft.com/office/powerpoint/2010/main" val="2330284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1B1677D-0649-F54F-B408-D4B6AA6262B5}" type="datetimeFigureOut">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28F390-FBE4-ED4B-8A98-19058BE7DF9B}" type="slidenum">
              <a:rPr lang="en-US" smtClean="0"/>
              <a:t>‹#›</a:t>
            </a:fld>
            <a:endParaRPr lang="en-US" dirty="0"/>
          </a:p>
        </p:txBody>
      </p:sp>
    </p:spTree>
    <p:extLst>
      <p:ext uri="{BB962C8B-B14F-4D97-AF65-F5344CB8AC3E}">
        <p14:creationId xmlns:p14="http://schemas.microsoft.com/office/powerpoint/2010/main" val="2474689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n-GB"/>
              <a:t>Click to edit Master title style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GB"/>
              <a:t>Click to edit Master text styles</a:t>
            </a:r>
          </a:p>
        </p:txBody>
      </p:sp>
      <p:sp>
        <p:nvSpPr>
          <p:cNvPr id="4" name="Content Placeholder 3"/>
          <p:cNvSpPr>
            <a:spLocks noGrp="1"/>
          </p:cNvSpPr>
          <p:nvPr>
            <p:ph sz="half" idx="2"/>
          </p:nvPr>
        </p:nvSpPr>
        <p:spPr>
          <a:xfrm>
            <a:off x="520713" y="3905482"/>
            <a:ext cx="3198096"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GB"/>
              <a:t>Click to edit Master text styles</a:t>
            </a:r>
          </a:p>
        </p:txBody>
      </p:sp>
      <p:sp>
        <p:nvSpPr>
          <p:cNvPr id="6" name="Content Placeholder 5"/>
          <p:cNvSpPr>
            <a:spLocks noGrp="1"/>
          </p:cNvSpPr>
          <p:nvPr>
            <p:ph sz="quarter" idx="4"/>
          </p:nvPr>
        </p:nvSpPr>
        <p:spPr>
          <a:xfrm>
            <a:off x="3827086" y="3905482"/>
            <a:ext cx="3213847"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1B1677D-0649-F54F-B408-D4B6AA6262B5}" type="datetimeFigureOut">
              <a:rPr lang="en-US" smtClean="0"/>
              <a:t>12/5/2024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428F390-FBE4-ED4B-8A98-19058BE7DF9B}" type="slidenum">
              <a:rPr lang="en-US" smtClean="0"/>
              <a:t>‹#›</a:t>
            </a:fld>
            <a:endParaRPr lang="en-US" dirty="0"/>
          </a:p>
        </p:txBody>
      </p:sp>
    </p:spTree>
    <p:extLst>
      <p:ext uri="{BB962C8B-B14F-4D97-AF65-F5344CB8AC3E}">
        <p14:creationId xmlns:p14="http://schemas.microsoft.com/office/powerpoint/2010/main" val="2315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1B1677D-0649-F54F-B408-D4B6AA6262B5}" type="datetimeFigureOut">
              <a:rPr lang="en-US" smtClean="0"/>
              <a:t>12/5/2024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428F390-FBE4-ED4B-8A98-19058BE7DF9B}" type="slidenum">
              <a:rPr lang="en-US" smtClean="0"/>
              <a:t>‹#›</a:t>
            </a:fld>
            <a:endParaRPr lang="en-US" dirty="0"/>
          </a:p>
        </p:txBody>
      </p:sp>
    </p:spTree>
    <p:extLst>
      <p:ext uri="{BB962C8B-B14F-4D97-AF65-F5344CB8AC3E}">
        <p14:creationId xmlns:p14="http://schemas.microsoft.com/office/powerpoint/2010/main" val="4021638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B1677D-0649-F54F-B408-D4B6AA6262B5}" type="datetimeFigureOut">
              <a:rPr lang="en-US" smtClean="0"/>
              <a:t>12/5/2024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428F390-FBE4-ED4B-8A98-19058BE7DF9B}" type="slidenum">
              <a:rPr lang="en-US" smtClean="0"/>
              <a:t>‹#›</a:t>
            </a:fld>
            <a:endParaRPr lang="en-US" dirty="0"/>
          </a:p>
        </p:txBody>
      </p:sp>
    </p:spTree>
    <p:extLst>
      <p:ext uri="{BB962C8B-B14F-4D97-AF65-F5344CB8AC3E}">
        <p14:creationId xmlns:p14="http://schemas.microsoft.com/office/powerpoint/2010/main" val="3151216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GB"/>
              <a:t>Click to edit Master title style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GB"/>
              <a:t>Click to edit Master text styles</a:t>
            </a:r>
          </a:p>
        </p:txBody>
      </p:sp>
      <p:sp>
        <p:nvSpPr>
          <p:cNvPr id="5" name="Date Placeholder 4"/>
          <p:cNvSpPr>
            <a:spLocks noGrp="1"/>
          </p:cNvSpPr>
          <p:nvPr>
            <p:ph type="dt" sz="half" idx="10"/>
          </p:nvPr>
        </p:nvSpPr>
        <p:spPr/>
        <p:txBody>
          <a:bodyPr/>
          <a:lstStyle/>
          <a:p>
            <a:fld id="{C1B1677D-0649-F54F-B408-D4B6AA6262B5}" type="datetimeFigureOut">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28F390-FBE4-ED4B-8A98-19058BE7DF9B}" type="slidenum">
              <a:rPr lang="en-US" smtClean="0"/>
              <a:t>‹#›</a:t>
            </a:fld>
            <a:endParaRPr lang="en-US" dirty="0"/>
          </a:p>
        </p:txBody>
      </p:sp>
    </p:spTree>
    <p:extLst>
      <p:ext uri="{BB962C8B-B14F-4D97-AF65-F5344CB8AC3E}">
        <p14:creationId xmlns:p14="http://schemas.microsoft.com/office/powerpoint/2010/main" val="1201884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GB"/>
              <a:t>Click to edit Master title style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en-GB" dirty="0"/>
              <a:t>Click icon to add picture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GB"/>
              <a:t>Click to edit Master text styles</a:t>
            </a:r>
          </a:p>
        </p:txBody>
      </p:sp>
      <p:sp>
        <p:nvSpPr>
          <p:cNvPr id="5" name="Date Placeholder 4"/>
          <p:cNvSpPr>
            <a:spLocks noGrp="1"/>
          </p:cNvSpPr>
          <p:nvPr>
            <p:ph type="dt" sz="half" idx="10"/>
          </p:nvPr>
        </p:nvSpPr>
        <p:spPr/>
        <p:txBody>
          <a:bodyPr/>
          <a:lstStyle/>
          <a:p>
            <a:fld id="{C1B1677D-0649-F54F-B408-D4B6AA6262B5}" type="datetimeFigureOut">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28F390-FBE4-ED4B-8A98-19058BE7DF9B}" type="slidenum">
              <a:rPr lang="en-US" smtClean="0"/>
              <a:t>‹#›</a:t>
            </a:fld>
            <a:endParaRPr lang="en-US" dirty="0"/>
          </a:p>
        </p:txBody>
      </p:sp>
    </p:spTree>
    <p:extLst>
      <p:ext uri="{BB962C8B-B14F-4D97-AF65-F5344CB8AC3E}">
        <p14:creationId xmlns:p14="http://schemas.microsoft.com/office/powerpoint/2010/main" val="2412842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C1B1677D-0649-F54F-B408-D4B6AA6262B5}" type="datetimeFigureOut">
              <a:rPr lang="en-US" smtClean="0"/>
              <a:t>12/5/2024</a:t>
            </a:fld>
            <a:endParaRPr lang="en-US" dirty="0"/>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5428F390-FBE4-ED4B-8A98-19058BE7DF9B}" type="slidenum">
              <a:rPr lang="en-US" smtClean="0"/>
              <a:t>‹#›</a:t>
            </a:fld>
            <a:endParaRPr lang="en-US" dirty="0"/>
          </a:p>
        </p:txBody>
      </p:sp>
    </p:spTree>
    <p:extLst>
      <p:ext uri="{BB962C8B-B14F-4D97-AF65-F5344CB8AC3E}">
        <p14:creationId xmlns:p14="http://schemas.microsoft.com/office/powerpoint/2010/main" val="3882823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246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060702-A69A-ACC1-A2FE-9A4C4B1EB4A7}"/>
              </a:ext>
            </a:extLst>
          </p:cNvPr>
          <p:cNvSpPr/>
          <p:nvPr/>
        </p:nvSpPr>
        <p:spPr>
          <a:xfrm>
            <a:off x="164433" y="847095"/>
            <a:ext cx="7317128" cy="965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GB" dirty="0"/>
              <a:t>Safe use of devices and apps</a:t>
            </a:r>
          </a:p>
        </p:txBody>
      </p:sp>
      <p:sp>
        <p:nvSpPr>
          <p:cNvPr id="26" name="AutoShape 2" descr="Every Day Counts – School Attendance – Herne Hill Primary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2" name="Picture 21">
            <a:extLst>
              <a:ext uri="{FF2B5EF4-FFF2-40B4-BE49-F238E27FC236}">
                <a16:creationId xmlns:a16="http://schemas.microsoft.com/office/drawing/2014/main" id="{A8CCE168-13C2-8B43-80D0-6F2D1A650CD0}"/>
              </a:ext>
            </a:extLst>
          </p:cNvPr>
          <p:cNvPicPr>
            <a:picLocks noChangeAspect="1"/>
          </p:cNvPicPr>
          <p:nvPr/>
        </p:nvPicPr>
        <p:blipFill>
          <a:blip r:embed="rId2"/>
          <a:stretch>
            <a:fillRect/>
          </a:stretch>
        </p:blipFill>
        <p:spPr>
          <a:xfrm>
            <a:off x="5623598" y="187506"/>
            <a:ext cx="1700530" cy="520421"/>
          </a:xfrm>
          <a:prstGeom prst="rect">
            <a:avLst/>
          </a:prstGeom>
        </p:spPr>
      </p:pic>
      <p:sp>
        <p:nvSpPr>
          <p:cNvPr id="7" name="AutoShape 2" descr="2,088 World Book Day Stock Photos, Pictures &amp; Royalty-Free Images - iStock  | World book day costumes, World book day 2021, World book da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AutoShape 5" descr="after-school-club-clipart-7 - Murtoa Colle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AutoShape 2" descr="Sports Day | Corpus Christi Catholic Schoo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p:cNvSpPr txBox="1"/>
          <p:nvPr/>
        </p:nvSpPr>
        <p:spPr>
          <a:xfrm>
            <a:off x="109934" y="-107012"/>
            <a:ext cx="3271116" cy="954107"/>
          </a:xfrm>
          <a:prstGeom prst="rect">
            <a:avLst/>
          </a:prstGeom>
          <a:noFill/>
        </p:spPr>
        <p:txBody>
          <a:bodyPr wrap="square" rtlCol="0">
            <a:spAutoFit/>
          </a:bodyPr>
          <a:lstStyle/>
          <a:p>
            <a:r>
              <a:rPr lang="en-GB" sz="3600" b="1" dirty="0">
                <a:solidFill>
                  <a:schemeClr val="bg1">
                    <a:lumMod val="95000"/>
                  </a:schemeClr>
                </a:solidFill>
              </a:rPr>
              <a:t>NEWSLETTER</a:t>
            </a:r>
          </a:p>
          <a:p>
            <a:r>
              <a:rPr lang="en-GB" sz="2000" b="1" dirty="0" smtClean="0">
                <a:solidFill>
                  <a:schemeClr val="bg1">
                    <a:lumMod val="95000"/>
                  </a:schemeClr>
                </a:solidFill>
              </a:rPr>
              <a:t>29th November </a:t>
            </a:r>
            <a:r>
              <a:rPr lang="en-GB" sz="2000" b="1" dirty="0">
                <a:solidFill>
                  <a:schemeClr val="bg1">
                    <a:lumMod val="95000"/>
                  </a:schemeClr>
                </a:solidFill>
              </a:rPr>
              <a:t>2024</a:t>
            </a:r>
          </a:p>
        </p:txBody>
      </p:sp>
      <p:sp>
        <p:nvSpPr>
          <p:cNvPr id="3" name="TextBox 2"/>
          <p:cNvSpPr txBox="1"/>
          <p:nvPr/>
        </p:nvSpPr>
        <p:spPr>
          <a:xfrm>
            <a:off x="282151" y="7624482"/>
            <a:ext cx="4398496" cy="646331"/>
          </a:xfrm>
          <a:prstGeom prst="rect">
            <a:avLst/>
          </a:prstGeom>
          <a:noFill/>
        </p:spPr>
        <p:txBody>
          <a:bodyPr wrap="square" rtlCol="0">
            <a:spAutoFit/>
          </a:bodyPr>
          <a:lstStyle/>
          <a:p>
            <a:r>
              <a:rPr lang="en-US" dirty="0"/>
              <a:t/>
            </a:r>
            <a:br>
              <a:rPr lang="en-US" dirty="0"/>
            </a:br>
            <a:r>
              <a:rPr lang="en-GB" dirty="0"/>
              <a:t> </a:t>
            </a:r>
          </a:p>
        </p:txBody>
      </p:sp>
      <p:sp>
        <p:nvSpPr>
          <p:cNvPr id="5" name="TextBox 4"/>
          <p:cNvSpPr txBox="1"/>
          <p:nvPr/>
        </p:nvSpPr>
        <p:spPr>
          <a:xfrm>
            <a:off x="277813" y="1036937"/>
            <a:ext cx="7083425" cy="4924425"/>
          </a:xfrm>
          <a:prstGeom prst="rect">
            <a:avLst/>
          </a:prstGeom>
          <a:noFill/>
        </p:spPr>
        <p:txBody>
          <a:bodyPr wrap="square" lIns="91440" tIns="45720" rIns="91440" bIns="45720" rtlCol="0" anchor="t">
            <a:spAutoFit/>
          </a:bodyPr>
          <a:lstStyle/>
          <a:p>
            <a:pPr fontAlgn="base"/>
            <a:r>
              <a:rPr lang="en-US" b="1" dirty="0"/>
              <a:t>Message from </a:t>
            </a:r>
            <a:r>
              <a:rPr lang="en-US" b="1" dirty="0" err="1"/>
              <a:t>Mrs</a:t>
            </a:r>
            <a:r>
              <a:rPr lang="en-US" b="1" dirty="0"/>
              <a:t> </a:t>
            </a:r>
            <a:r>
              <a:rPr lang="en-US" b="1" dirty="0" smtClean="0"/>
              <a:t>Gibson</a:t>
            </a:r>
          </a:p>
          <a:p>
            <a:pPr fontAlgn="base"/>
            <a:endParaRPr lang="en-US" b="1" dirty="0"/>
          </a:p>
          <a:p>
            <a:pPr fontAlgn="base"/>
            <a:r>
              <a:rPr lang="en-US" sz="1600" dirty="0" smtClean="0"/>
              <a:t> I am delighted that the festive season is nearly upon us and there are lots going on at school.</a:t>
            </a:r>
          </a:p>
          <a:p>
            <a:pPr fontAlgn="base"/>
            <a:endParaRPr lang="en-US" sz="1600" dirty="0"/>
          </a:p>
          <a:p>
            <a:pPr fontAlgn="base"/>
            <a:r>
              <a:rPr lang="en-US" sz="1600" dirty="0" smtClean="0"/>
              <a:t>Enterprise projects are being completed and have been really engaging and exciting for the children. </a:t>
            </a:r>
          </a:p>
          <a:p>
            <a:pPr fontAlgn="base"/>
            <a:r>
              <a:rPr lang="en-US" sz="1600" dirty="0" smtClean="0"/>
              <a:t>All </a:t>
            </a:r>
            <a:r>
              <a:rPr lang="en-US" sz="1600" dirty="0"/>
              <a:t>the children are busy preparing for their </a:t>
            </a:r>
            <a:r>
              <a:rPr lang="en-US" sz="1600" dirty="0" smtClean="0"/>
              <a:t>Christmas school performances </a:t>
            </a:r>
          </a:p>
          <a:p>
            <a:pPr fontAlgn="base"/>
            <a:r>
              <a:rPr lang="en-US" sz="1600" dirty="0" smtClean="0"/>
              <a:t>(see notice below for times)</a:t>
            </a:r>
            <a:endParaRPr lang="en-US" sz="1600" dirty="0"/>
          </a:p>
          <a:p>
            <a:pPr fontAlgn="base"/>
            <a:endParaRPr lang="en-US" sz="1600" dirty="0" smtClean="0"/>
          </a:p>
          <a:p>
            <a:pPr fontAlgn="base"/>
            <a:r>
              <a:rPr lang="en-US" sz="1600" dirty="0" smtClean="0"/>
              <a:t>Hope to see you all at the school fair on the 5</a:t>
            </a:r>
            <a:r>
              <a:rPr lang="en-US" sz="1600" baseline="30000" dirty="0" smtClean="0"/>
              <a:t>th</a:t>
            </a:r>
            <a:r>
              <a:rPr lang="en-US" sz="1600" dirty="0"/>
              <a:t> December. </a:t>
            </a:r>
            <a:r>
              <a:rPr lang="en-US" sz="1600" dirty="0" smtClean="0"/>
              <a:t>If anyone is having a clear out before Christmas and would like to donate </a:t>
            </a:r>
            <a:r>
              <a:rPr lang="en-US" sz="1600" dirty="0"/>
              <a:t>any unwanted </a:t>
            </a:r>
            <a:r>
              <a:rPr lang="en-US" sz="1600" dirty="0" smtClean="0"/>
              <a:t>gifts, toys or books </a:t>
            </a:r>
            <a:r>
              <a:rPr lang="en-US" sz="1600" dirty="0"/>
              <a:t>(in good </a:t>
            </a:r>
            <a:r>
              <a:rPr lang="en-US" sz="1600" dirty="0" smtClean="0"/>
              <a:t>condition) for </a:t>
            </a:r>
            <a:r>
              <a:rPr lang="en-US" sz="1600" dirty="0"/>
              <a:t>our tombola </a:t>
            </a:r>
            <a:r>
              <a:rPr lang="en-US" sz="1600" dirty="0" smtClean="0"/>
              <a:t>stall please drop them off at the school office. </a:t>
            </a:r>
            <a:r>
              <a:rPr lang="en-US" sz="1600" dirty="0"/>
              <a:t> </a:t>
            </a:r>
            <a:r>
              <a:rPr lang="en-US" sz="1600" dirty="0" smtClean="0"/>
              <a:t>We will also need </a:t>
            </a:r>
            <a:r>
              <a:rPr lang="en-US" sz="1600" dirty="0"/>
              <a:t>baked goods for the cake stall. </a:t>
            </a:r>
          </a:p>
          <a:p>
            <a:pPr fontAlgn="base"/>
            <a:endParaRPr lang="en-US" sz="1600" dirty="0"/>
          </a:p>
          <a:p>
            <a:pPr fontAlgn="base"/>
            <a:endParaRPr lang="en-US" sz="1600" dirty="0"/>
          </a:p>
          <a:p>
            <a:pPr algn="just" fontAlgn="base"/>
            <a:endParaRPr lang="en-US" dirty="0">
              <a:cs typeface="Calibri" panose="020F0502020204030204"/>
            </a:endParaRPr>
          </a:p>
          <a:p>
            <a:pPr algn="just"/>
            <a:endParaRPr lang="en-US" dirty="0">
              <a:cs typeface="Calibri" panose="020F0502020204030204"/>
            </a:endParaRPr>
          </a:p>
          <a:p>
            <a:pPr algn="just"/>
            <a:endParaRPr lang="en-US" dirty="0">
              <a:cs typeface="Calibri" panose="020F0502020204030204"/>
            </a:endParaRPr>
          </a:p>
        </p:txBody>
      </p:sp>
      <p:pic>
        <p:nvPicPr>
          <p:cNvPr id="6" name="Picture 5" descr="Free picture: cakes, delicious, dessert, lunchroom, reception, wedding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59414">
            <a:off x="434696" y="5157478"/>
            <a:ext cx="3671177" cy="2429851"/>
          </a:xfrm>
          <a:prstGeom prst="rect">
            <a:avLst/>
          </a:prstGeom>
        </p:spPr>
      </p:pic>
      <p:pic>
        <p:nvPicPr>
          <p:cNvPr id="8" name="Picture 7" descr="Chocolate Tombola | Some of the Chocolate Tombola prizes at … | Flick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0297">
            <a:off x="3220714" y="7293384"/>
            <a:ext cx="3645224" cy="2424216"/>
          </a:xfrm>
          <a:prstGeom prst="rect">
            <a:avLst/>
          </a:prstGeom>
        </p:spPr>
      </p:pic>
    </p:spTree>
    <p:extLst>
      <p:ext uri="{BB962C8B-B14F-4D97-AF65-F5344CB8AC3E}">
        <p14:creationId xmlns:p14="http://schemas.microsoft.com/office/powerpoint/2010/main" val="829408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246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060702-A69A-ACC1-A2FE-9A4C4B1EB4A7}"/>
              </a:ext>
            </a:extLst>
          </p:cNvPr>
          <p:cNvSpPr/>
          <p:nvPr/>
        </p:nvSpPr>
        <p:spPr>
          <a:xfrm>
            <a:off x="164433" y="847095"/>
            <a:ext cx="7317128" cy="965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GB" dirty="0"/>
              <a:t>Safe use of devices and apps</a:t>
            </a:r>
          </a:p>
        </p:txBody>
      </p:sp>
      <p:sp>
        <p:nvSpPr>
          <p:cNvPr id="26" name="AutoShape 2" descr="Every Day Counts – School Attendance – Herne Hill Primary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2" name="Picture 21">
            <a:extLst>
              <a:ext uri="{FF2B5EF4-FFF2-40B4-BE49-F238E27FC236}">
                <a16:creationId xmlns:a16="http://schemas.microsoft.com/office/drawing/2014/main" id="{A8CCE168-13C2-8B43-80D0-6F2D1A650CD0}"/>
              </a:ext>
            </a:extLst>
          </p:cNvPr>
          <p:cNvPicPr>
            <a:picLocks noChangeAspect="1"/>
          </p:cNvPicPr>
          <p:nvPr/>
        </p:nvPicPr>
        <p:blipFill>
          <a:blip r:embed="rId2"/>
          <a:stretch>
            <a:fillRect/>
          </a:stretch>
        </p:blipFill>
        <p:spPr>
          <a:xfrm>
            <a:off x="5623598" y="187506"/>
            <a:ext cx="1700530" cy="520421"/>
          </a:xfrm>
          <a:prstGeom prst="rect">
            <a:avLst/>
          </a:prstGeom>
        </p:spPr>
      </p:pic>
      <p:sp>
        <p:nvSpPr>
          <p:cNvPr id="7" name="AutoShape 2" descr="2,088 World Book Day Stock Photos, Pictures &amp; Royalty-Free Images - iStock  | World book day costumes, World book day 2021, World book da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AutoShape 5" descr="after-school-club-clipart-7 - Murtoa Colle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AutoShape 2" descr="Sports Day | Corpus Christi Catholic Schoo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p:cNvSpPr txBox="1"/>
          <p:nvPr/>
        </p:nvSpPr>
        <p:spPr>
          <a:xfrm>
            <a:off x="109934" y="-107012"/>
            <a:ext cx="3271116" cy="954107"/>
          </a:xfrm>
          <a:prstGeom prst="rect">
            <a:avLst/>
          </a:prstGeom>
          <a:noFill/>
        </p:spPr>
        <p:txBody>
          <a:bodyPr wrap="square" rtlCol="0">
            <a:spAutoFit/>
          </a:bodyPr>
          <a:lstStyle/>
          <a:p>
            <a:r>
              <a:rPr lang="en-GB" sz="3600" b="1" dirty="0">
                <a:solidFill>
                  <a:schemeClr val="bg1">
                    <a:lumMod val="95000"/>
                  </a:schemeClr>
                </a:solidFill>
              </a:rPr>
              <a:t>NEWSLETTER</a:t>
            </a:r>
          </a:p>
          <a:p>
            <a:r>
              <a:rPr lang="en-GB" sz="2000" b="1" dirty="0" smtClean="0">
                <a:solidFill>
                  <a:schemeClr val="bg1">
                    <a:lumMod val="95000"/>
                  </a:schemeClr>
                </a:solidFill>
              </a:rPr>
              <a:t>29th November </a:t>
            </a:r>
            <a:r>
              <a:rPr lang="en-GB" sz="2000" b="1" dirty="0">
                <a:solidFill>
                  <a:schemeClr val="bg1">
                    <a:lumMod val="95000"/>
                  </a:schemeClr>
                </a:solidFill>
              </a:rPr>
              <a:t>2024</a:t>
            </a:r>
          </a:p>
        </p:txBody>
      </p:sp>
      <p:sp>
        <p:nvSpPr>
          <p:cNvPr id="3" name="TextBox 2"/>
          <p:cNvSpPr txBox="1"/>
          <p:nvPr/>
        </p:nvSpPr>
        <p:spPr>
          <a:xfrm>
            <a:off x="282151" y="7624482"/>
            <a:ext cx="4398496" cy="646331"/>
          </a:xfrm>
          <a:prstGeom prst="rect">
            <a:avLst/>
          </a:prstGeom>
          <a:noFill/>
        </p:spPr>
        <p:txBody>
          <a:bodyPr wrap="square" rtlCol="0">
            <a:spAutoFit/>
          </a:bodyPr>
          <a:lstStyle/>
          <a:p>
            <a:r>
              <a:rPr lang="en-US" dirty="0"/>
              <a:t/>
            </a:r>
            <a:br>
              <a:rPr lang="en-US" dirty="0"/>
            </a:br>
            <a:r>
              <a:rPr lang="en-GB" dirty="0"/>
              <a:t> </a:t>
            </a:r>
          </a:p>
        </p:txBody>
      </p:sp>
      <p:sp>
        <p:nvSpPr>
          <p:cNvPr id="5" name="TextBox 4"/>
          <p:cNvSpPr txBox="1"/>
          <p:nvPr/>
        </p:nvSpPr>
        <p:spPr>
          <a:xfrm>
            <a:off x="109934" y="674385"/>
            <a:ext cx="7016153" cy="830997"/>
          </a:xfrm>
          <a:prstGeom prst="rect">
            <a:avLst/>
          </a:prstGeom>
          <a:noFill/>
        </p:spPr>
        <p:txBody>
          <a:bodyPr wrap="square" lIns="91440" tIns="45720" rIns="91440" bIns="45720" rtlCol="0" anchor="t">
            <a:spAutoFit/>
          </a:bodyPr>
          <a:lstStyle/>
          <a:p>
            <a:pPr fontAlgn="base"/>
            <a:endParaRPr lang="en-US" sz="2400" b="1" dirty="0"/>
          </a:p>
          <a:p>
            <a:pPr algn="ctr" fontAlgn="base"/>
            <a:endParaRPr lang="en-US" sz="2400" b="1" dirty="0"/>
          </a:p>
        </p:txBody>
      </p:sp>
      <p:pic>
        <p:nvPicPr>
          <p:cNvPr id="4" name="Picture 3"/>
          <p:cNvPicPr>
            <a:picLocks noChangeAspect="1"/>
          </p:cNvPicPr>
          <p:nvPr/>
        </p:nvPicPr>
        <p:blipFill>
          <a:blip r:embed="rId3"/>
          <a:stretch>
            <a:fillRect/>
          </a:stretch>
        </p:blipFill>
        <p:spPr>
          <a:xfrm>
            <a:off x="155575" y="884546"/>
            <a:ext cx="4334480" cy="2791215"/>
          </a:xfrm>
          <a:prstGeom prst="rect">
            <a:avLst/>
          </a:prstGeom>
        </p:spPr>
      </p:pic>
      <p:pic>
        <p:nvPicPr>
          <p:cNvPr id="6" name="Picture 5"/>
          <p:cNvPicPr>
            <a:picLocks noChangeAspect="1"/>
          </p:cNvPicPr>
          <p:nvPr/>
        </p:nvPicPr>
        <p:blipFill>
          <a:blip r:embed="rId4"/>
          <a:stretch>
            <a:fillRect/>
          </a:stretch>
        </p:blipFill>
        <p:spPr>
          <a:xfrm>
            <a:off x="4794618" y="971247"/>
            <a:ext cx="2377110" cy="2611164"/>
          </a:xfrm>
          <a:prstGeom prst="rect">
            <a:avLst/>
          </a:prstGeom>
        </p:spPr>
      </p:pic>
      <p:pic>
        <p:nvPicPr>
          <p:cNvPr id="12" name="Picture 11"/>
          <p:cNvPicPr>
            <a:picLocks noChangeAspect="1"/>
          </p:cNvPicPr>
          <p:nvPr/>
        </p:nvPicPr>
        <p:blipFill>
          <a:blip r:embed="rId5"/>
          <a:stretch>
            <a:fillRect/>
          </a:stretch>
        </p:blipFill>
        <p:spPr>
          <a:xfrm>
            <a:off x="1069674" y="3754985"/>
            <a:ext cx="5096672" cy="4485507"/>
          </a:xfrm>
          <a:prstGeom prst="rect">
            <a:avLst/>
          </a:prstGeom>
        </p:spPr>
      </p:pic>
      <p:pic>
        <p:nvPicPr>
          <p:cNvPr id="13" name="Picture 12"/>
          <p:cNvPicPr>
            <a:picLocks noChangeAspect="1"/>
          </p:cNvPicPr>
          <p:nvPr/>
        </p:nvPicPr>
        <p:blipFill>
          <a:blip r:embed="rId6"/>
          <a:stretch>
            <a:fillRect/>
          </a:stretch>
        </p:blipFill>
        <p:spPr>
          <a:xfrm>
            <a:off x="1104356" y="8236479"/>
            <a:ext cx="5070848" cy="1962867"/>
          </a:xfrm>
          <a:prstGeom prst="rect">
            <a:avLst/>
          </a:prstGeom>
        </p:spPr>
      </p:pic>
    </p:spTree>
    <p:extLst>
      <p:ext uri="{BB962C8B-B14F-4D97-AF65-F5344CB8AC3E}">
        <p14:creationId xmlns:p14="http://schemas.microsoft.com/office/powerpoint/2010/main" val="326104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246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060702-A69A-ACC1-A2FE-9A4C4B1EB4A7}"/>
              </a:ext>
            </a:extLst>
          </p:cNvPr>
          <p:cNvSpPr/>
          <p:nvPr/>
        </p:nvSpPr>
        <p:spPr>
          <a:xfrm>
            <a:off x="164433" y="847095"/>
            <a:ext cx="7317128" cy="965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GB" dirty="0"/>
              <a:t>Safe use of devices and apps</a:t>
            </a:r>
          </a:p>
        </p:txBody>
      </p:sp>
      <p:sp>
        <p:nvSpPr>
          <p:cNvPr id="26" name="AutoShape 2" descr="Every Day Counts – School Attendance – Herne Hill Primary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2" name="Picture 21">
            <a:extLst>
              <a:ext uri="{FF2B5EF4-FFF2-40B4-BE49-F238E27FC236}">
                <a16:creationId xmlns:a16="http://schemas.microsoft.com/office/drawing/2014/main" id="{A8CCE168-13C2-8B43-80D0-6F2D1A650CD0}"/>
              </a:ext>
            </a:extLst>
          </p:cNvPr>
          <p:cNvPicPr>
            <a:picLocks noChangeAspect="1"/>
          </p:cNvPicPr>
          <p:nvPr/>
        </p:nvPicPr>
        <p:blipFill>
          <a:blip r:embed="rId2"/>
          <a:stretch>
            <a:fillRect/>
          </a:stretch>
        </p:blipFill>
        <p:spPr>
          <a:xfrm>
            <a:off x="5623598" y="187506"/>
            <a:ext cx="1700530" cy="520421"/>
          </a:xfrm>
          <a:prstGeom prst="rect">
            <a:avLst/>
          </a:prstGeom>
        </p:spPr>
      </p:pic>
      <p:sp>
        <p:nvSpPr>
          <p:cNvPr id="7" name="AutoShape 2" descr="2,088 World Book Day Stock Photos, Pictures &amp; Royalty-Free Images - iStock  | World book day costumes, World book day 2021, World book da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AutoShape 5" descr="after-school-club-clipart-7 - Murtoa Colle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AutoShape 2" descr="Sports Day | Corpus Christi Catholic Schoo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p:cNvSpPr txBox="1"/>
          <p:nvPr/>
        </p:nvSpPr>
        <p:spPr>
          <a:xfrm>
            <a:off x="109934" y="-107012"/>
            <a:ext cx="3271116" cy="954107"/>
          </a:xfrm>
          <a:prstGeom prst="rect">
            <a:avLst/>
          </a:prstGeom>
          <a:noFill/>
        </p:spPr>
        <p:txBody>
          <a:bodyPr wrap="square" rtlCol="0">
            <a:spAutoFit/>
          </a:bodyPr>
          <a:lstStyle/>
          <a:p>
            <a:r>
              <a:rPr lang="en-GB" sz="3600" b="1" dirty="0">
                <a:solidFill>
                  <a:schemeClr val="bg1">
                    <a:lumMod val="95000"/>
                  </a:schemeClr>
                </a:solidFill>
              </a:rPr>
              <a:t>NEWSLETTER</a:t>
            </a:r>
          </a:p>
          <a:p>
            <a:r>
              <a:rPr lang="en-GB" sz="2000" b="1" dirty="0" smtClean="0">
                <a:solidFill>
                  <a:schemeClr val="bg1">
                    <a:lumMod val="95000"/>
                  </a:schemeClr>
                </a:solidFill>
              </a:rPr>
              <a:t>29th November </a:t>
            </a:r>
            <a:r>
              <a:rPr lang="en-GB" sz="2000" b="1" dirty="0">
                <a:solidFill>
                  <a:schemeClr val="bg1">
                    <a:lumMod val="95000"/>
                  </a:schemeClr>
                </a:solidFill>
              </a:rPr>
              <a:t>2024</a:t>
            </a:r>
          </a:p>
        </p:txBody>
      </p:sp>
      <p:sp>
        <p:nvSpPr>
          <p:cNvPr id="3" name="TextBox 2"/>
          <p:cNvSpPr txBox="1"/>
          <p:nvPr/>
        </p:nvSpPr>
        <p:spPr>
          <a:xfrm>
            <a:off x="282151" y="7624482"/>
            <a:ext cx="4398496" cy="646331"/>
          </a:xfrm>
          <a:prstGeom prst="rect">
            <a:avLst/>
          </a:prstGeom>
          <a:noFill/>
        </p:spPr>
        <p:txBody>
          <a:bodyPr wrap="square" rtlCol="0">
            <a:spAutoFit/>
          </a:bodyPr>
          <a:lstStyle/>
          <a:p>
            <a:r>
              <a:rPr lang="en-US" dirty="0"/>
              <a:t/>
            </a:r>
            <a:br>
              <a:rPr lang="en-US" dirty="0"/>
            </a:br>
            <a:r>
              <a:rPr lang="en-GB" dirty="0"/>
              <a:t> </a:t>
            </a:r>
          </a:p>
        </p:txBody>
      </p:sp>
      <p:sp>
        <p:nvSpPr>
          <p:cNvPr id="5" name="TextBox 4"/>
          <p:cNvSpPr txBox="1"/>
          <p:nvPr/>
        </p:nvSpPr>
        <p:spPr>
          <a:xfrm>
            <a:off x="109934" y="674385"/>
            <a:ext cx="7016153" cy="830997"/>
          </a:xfrm>
          <a:prstGeom prst="rect">
            <a:avLst/>
          </a:prstGeom>
          <a:noFill/>
        </p:spPr>
        <p:txBody>
          <a:bodyPr wrap="square" lIns="91440" tIns="45720" rIns="91440" bIns="45720" rtlCol="0" anchor="t">
            <a:spAutoFit/>
          </a:bodyPr>
          <a:lstStyle/>
          <a:p>
            <a:pPr fontAlgn="base"/>
            <a:endParaRPr lang="en-US" sz="2400" b="1" dirty="0"/>
          </a:p>
          <a:p>
            <a:pPr algn="ctr" fontAlgn="base"/>
            <a:endParaRPr lang="en-US" sz="2400" b="1" dirty="0"/>
          </a:p>
        </p:txBody>
      </p:sp>
      <p:pic>
        <p:nvPicPr>
          <p:cNvPr id="8" name="Picture 7"/>
          <p:cNvPicPr>
            <a:picLocks noChangeAspect="1"/>
          </p:cNvPicPr>
          <p:nvPr/>
        </p:nvPicPr>
        <p:blipFill>
          <a:blip r:embed="rId3"/>
          <a:stretch>
            <a:fillRect/>
          </a:stretch>
        </p:blipFill>
        <p:spPr>
          <a:xfrm>
            <a:off x="338440" y="884546"/>
            <a:ext cx="3546943" cy="2290734"/>
          </a:xfrm>
          <a:prstGeom prst="rect">
            <a:avLst/>
          </a:prstGeom>
        </p:spPr>
      </p:pic>
      <p:pic>
        <p:nvPicPr>
          <p:cNvPr id="14" name="Picture 13"/>
          <p:cNvPicPr>
            <a:picLocks noChangeAspect="1"/>
          </p:cNvPicPr>
          <p:nvPr/>
        </p:nvPicPr>
        <p:blipFill>
          <a:blip r:embed="rId4"/>
          <a:stretch>
            <a:fillRect/>
          </a:stretch>
        </p:blipFill>
        <p:spPr>
          <a:xfrm>
            <a:off x="1519518" y="3415461"/>
            <a:ext cx="4719101" cy="6915924"/>
          </a:xfrm>
          <a:prstGeom prst="rect">
            <a:avLst/>
          </a:prstGeom>
        </p:spPr>
      </p:pic>
    </p:spTree>
    <p:extLst>
      <p:ext uri="{BB962C8B-B14F-4D97-AF65-F5344CB8AC3E}">
        <p14:creationId xmlns:p14="http://schemas.microsoft.com/office/powerpoint/2010/main" val="3425573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2464"/>
        </a:solidFill>
        <a:effectLst/>
      </p:bgPr>
    </p:bg>
    <p:spTree>
      <p:nvGrpSpPr>
        <p:cNvPr id="1" name=""/>
        <p:cNvGrpSpPr/>
        <p:nvPr/>
      </p:nvGrpSpPr>
      <p:grpSpPr>
        <a:xfrm>
          <a:off x="0" y="0"/>
          <a:ext cx="0" cy="0"/>
          <a:chOff x="0" y="0"/>
          <a:chExt cx="0" cy="0"/>
        </a:xfrm>
      </p:grpSpPr>
      <p:sp>
        <p:nvSpPr>
          <p:cNvPr id="26" name="AutoShape 2" descr="Every Day Counts – School Attendance – Herne Hill Primary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2" name="Picture 21">
            <a:extLst>
              <a:ext uri="{FF2B5EF4-FFF2-40B4-BE49-F238E27FC236}">
                <a16:creationId xmlns:a16="http://schemas.microsoft.com/office/drawing/2014/main" id="{A8CCE168-13C2-8B43-80D0-6F2D1A650CD0}"/>
              </a:ext>
            </a:extLst>
          </p:cNvPr>
          <p:cNvPicPr>
            <a:picLocks noChangeAspect="1"/>
          </p:cNvPicPr>
          <p:nvPr/>
        </p:nvPicPr>
        <p:blipFill>
          <a:blip r:embed="rId2"/>
          <a:stretch>
            <a:fillRect/>
          </a:stretch>
        </p:blipFill>
        <p:spPr>
          <a:xfrm>
            <a:off x="5623598" y="187506"/>
            <a:ext cx="1700530" cy="520421"/>
          </a:xfrm>
          <a:prstGeom prst="rect">
            <a:avLst/>
          </a:prstGeom>
        </p:spPr>
      </p:pic>
      <p:sp>
        <p:nvSpPr>
          <p:cNvPr id="7" name="AutoShape 2" descr="2,088 World Book Day Stock Photos, Pictures &amp; Royalty-Free Images - iStock  | World book day costumes, World book day 2021, World book da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AutoShape 5" descr="after-school-club-clipart-7 - Murtoa Colle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AutoShape 2" descr="Sports Day | Corpus Christi Catholic Schoo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p:cNvSpPr txBox="1"/>
          <p:nvPr/>
        </p:nvSpPr>
        <p:spPr>
          <a:xfrm>
            <a:off x="109934" y="-107012"/>
            <a:ext cx="3271116" cy="954107"/>
          </a:xfrm>
          <a:prstGeom prst="rect">
            <a:avLst/>
          </a:prstGeom>
          <a:noFill/>
        </p:spPr>
        <p:txBody>
          <a:bodyPr wrap="square" rtlCol="0">
            <a:spAutoFit/>
          </a:bodyPr>
          <a:lstStyle/>
          <a:p>
            <a:r>
              <a:rPr lang="en-GB" sz="3600" b="1" dirty="0">
                <a:solidFill>
                  <a:schemeClr val="bg1">
                    <a:lumMod val="95000"/>
                  </a:schemeClr>
                </a:solidFill>
              </a:rPr>
              <a:t>NEWSLETTER</a:t>
            </a:r>
          </a:p>
          <a:p>
            <a:r>
              <a:rPr lang="en-GB" sz="2000" b="1" dirty="0" smtClean="0">
                <a:solidFill>
                  <a:schemeClr val="bg1">
                    <a:lumMod val="95000"/>
                  </a:schemeClr>
                </a:solidFill>
              </a:rPr>
              <a:t>29th November </a:t>
            </a:r>
            <a:r>
              <a:rPr lang="en-GB" sz="2000" b="1" dirty="0">
                <a:solidFill>
                  <a:schemeClr val="bg1">
                    <a:lumMod val="95000"/>
                  </a:schemeClr>
                </a:solidFill>
              </a:rPr>
              <a:t>2024</a:t>
            </a:r>
          </a:p>
        </p:txBody>
      </p:sp>
      <p:sp>
        <p:nvSpPr>
          <p:cNvPr id="3" name="TextBox 2"/>
          <p:cNvSpPr txBox="1"/>
          <p:nvPr/>
        </p:nvSpPr>
        <p:spPr>
          <a:xfrm>
            <a:off x="282151" y="7624482"/>
            <a:ext cx="4398496" cy="646331"/>
          </a:xfrm>
          <a:prstGeom prst="rect">
            <a:avLst/>
          </a:prstGeom>
          <a:noFill/>
        </p:spPr>
        <p:txBody>
          <a:bodyPr wrap="square" rtlCol="0">
            <a:spAutoFit/>
          </a:bodyPr>
          <a:lstStyle/>
          <a:p>
            <a:r>
              <a:rPr lang="en-US" dirty="0"/>
              <a:t/>
            </a:r>
            <a:br>
              <a:rPr lang="en-US" dirty="0"/>
            </a:br>
            <a:r>
              <a:rPr lang="en-GB" dirty="0"/>
              <a:t> </a:t>
            </a:r>
          </a:p>
        </p:txBody>
      </p:sp>
      <p:sp>
        <p:nvSpPr>
          <p:cNvPr id="5" name="TextBox 4"/>
          <p:cNvSpPr txBox="1"/>
          <p:nvPr/>
        </p:nvSpPr>
        <p:spPr>
          <a:xfrm>
            <a:off x="109934" y="674385"/>
            <a:ext cx="7016153" cy="830997"/>
          </a:xfrm>
          <a:prstGeom prst="rect">
            <a:avLst/>
          </a:prstGeom>
          <a:noFill/>
        </p:spPr>
        <p:txBody>
          <a:bodyPr wrap="square" lIns="91440" tIns="45720" rIns="91440" bIns="45720" rtlCol="0" anchor="t">
            <a:spAutoFit/>
          </a:bodyPr>
          <a:lstStyle/>
          <a:p>
            <a:pPr fontAlgn="base"/>
            <a:endParaRPr lang="en-US" sz="2400" b="1" dirty="0"/>
          </a:p>
          <a:p>
            <a:pPr algn="ctr" fontAlgn="base"/>
            <a:endParaRPr lang="en-US" sz="2400" b="1" dirty="0"/>
          </a:p>
        </p:txBody>
      </p:sp>
      <p:pic>
        <p:nvPicPr>
          <p:cNvPr id="4" name="Picture 3"/>
          <p:cNvPicPr>
            <a:picLocks noChangeAspect="1"/>
          </p:cNvPicPr>
          <p:nvPr/>
        </p:nvPicPr>
        <p:blipFill>
          <a:blip r:embed="rId3"/>
          <a:stretch>
            <a:fillRect/>
          </a:stretch>
        </p:blipFill>
        <p:spPr>
          <a:xfrm>
            <a:off x="460375" y="1069573"/>
            <a:ext cx="6665712" cy="8975379"/>
          </a:xfrm>
          <a:prstGeom prst="rect">
            <a:avLst/>
          </a:prstGeom>
        </p:spPr>
      </p:pic>
    </p:spTree>
    <p:extLst>
      <p:ext uri="{BB962C8B-B14F-4D97-AF65-F5344CB8AC3E}">
        <p14:creationId xmlns:p14="http://schemas.microsoft.com/office/powerpoint/2010/main" val="4251461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246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060702-A69A-ACC1-A2FE-9A4C4B1EB4A7}"/>
              </a:ext>
            </a:extLst>
          </p:cNvPr>
          <p:cNvSpPr/>
          <p:nvPr/>
        </p:nvSpPr>
        <p:spPr>
          <a:xfrm>
            <a:off x="164433" y="847095"/>
            <a:ext cx="7317128" cy="965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GB" b="1" dirty="0"/>
              <a:t>Autumn</a:t>
            </a:r>
            <a:endParaRPr lang="en-GB" dirty="0"/>
          </a:p>
          <a:p>
            <a:pPr fontAlgn="t"/>
            <a:r>
              <a:rPr lang="en-GB" b="1" dirty="0"/>
              <a:t>Date</a:t>
            </a:r>
            <a:endParaRPr lang="en-GB" dirty="0"/>
          </a:p>
          <a:p>
            <a:pPr fontAlgn="t"/>
            <a:r>
              <a:rPr lang="en-GB" dirty="0"/>
              <a:t>Event</a:t>
            </a:r>
          </a:p>
          <a:p>
            <a:pPr fontAlgn="t"/>
            <a:r>
              <a:rPr lang="en-GB" b="1" dirty="0"/>
              <a:t>Wednesday 23</a:t>
            </a:r>
            <a:r>
              <a:rPr lang="en-GB" b="1" baseline="30000" dirty="0"/>
              <a:t>rd</a:t>
            </a:r>
            <a:r>
              <a:rPr lang="en-GB" b="1" dirty="0"/>
              <a:t> October 2024</a:t>
            </a:r>
            <a:endParaRPr lang="en-GB" dirty="0"/>
          </a:p>
          <a:p>
            <a:pPr fontAlgn="t"/>
            <a:r>
              <a:rPr lang="en-GB" b="1" dirty="0"/>
              <a:t>2.30pm – 3pm </a:t>
            </a:r>
            <a:endParaRPr lang="en-GB" dirty="0"/>
          </a:p>
          <a:p>
            <a:pPr fontAlgn="t"/>
            <a:r>
              <a:rPr lang="en-GB" dirty="0"/>
              <a:t>Sleep and bedtime routines workshop</a:t>
            </a:r>
          </a:p>
          <a:p>
            <a:pPr fontAlgn="t"/>
            <a:r>
              <a:rPr lang="en-GB" b="1" dirty="0"/>
              <a:t>Friday 8th November 2024</a:t>
            </a:r>
            <a:endParaRPr lang="en-GB" dirty="0"/>
          </a:p>
          <a:p>
            <a:r>
              <a:rPr lang="en-GB" b="1" dirty="0"/>
              <a:t>2.30pm – 3pm </a:t>
            </a:r>
            <a:endParaRPr lang="en-GB" dirty="0"/>
          </a:p>
          <a:p>
            <a:pPr fontAlgn="t"/>
            <a:r>
              <a:rPr lang="en-GB" dirty="0"/>
              <a:t>Y6 SATs parents’ workshop</a:t>
            </a:r>
          </a:p>
          <a:p>
            <a:pPr fontAlgn="t"/>
            <a:r>
              <a:rPr lang="en-GB" b="1" dirty="0"/>
              <a:t>Friday 8</a:t>
            </a:r>
            <a:r>
              <a:rPr lang="en-GB" b="1" baseline="30000" dirty="0"/>
              <a:t>th</a:t>
            </a:r>
            <a:r>
              <a:rPr lang="en-GB" b="1" dirty="0"/>
              <a:t> November</a:t>
            </a:r>
            <a:endParaRPr lang="en-GB" dirty="0"/>
          </a:p>
          <a:p>
            <a:pPr fontAlgn="t"/>
            <a:r>
              <a:rPr lang="en-GB" b="1" dirty="0"/>
              <a:t>2024</a:t>
            </a:r>
            <a:endParaRPr lang="en-GB" dirty="0"/>
          </a:p>
          <a:p>
            <a:r>
              <a:rPr lang="en-GB" b="1" dirty="0"/>
              <a:t>2.30pm – 3pm </a:t>
            </a:r>
            <a:endParaRPr lang="en-GB" dirty="0"/>
          </a:p>
          <a:p>
            <a:pPr fontAlgn="t"/>
            <a:r>
              <a:rPr lang="en-GB" dirty="0"/>
              <a:t>Year 1 Phonics workshop</a:t>
            </a:r>
          </a:p>
          <a:p>
            <a:pPr fontAlgn="t"/>
            <a:r>
              <a:rPr lang="en-GB" b="1" dirty="0"/>
              <a:t>Monday 11</a:t>
            </a:r>
            <a:r>
              <a:rPr lang="en-GB" b="1" baseline="30000" dirty="0"/>
              <a:t>th</a:t>
            </a:r>
            <a:r>
              <a:rPr lang="en-GB" b="1" dirty="0"/>
              <a:t> November</a:t>
            </a:r>
            <a:endParaRPr lang="en-GB" dirty="0"/>
          </a:p>
          <a:p>
            <a:r>
              <a:rPr lang="en-GB" b="1" dirty="0"/>
              <a:t>2.30pm – 3pm </a:t>
            </a:r>
            <a:endParaRPr lang="en-GB" dirty="0"/>
          </a:p>
          <a:p>
            <a:pPr fontAlgn="t"/>
            <a:r>
              <a:rPr lang="en-GB" dirty="0"/>
              <a:t>Reception Phonics workshop</a:t>
            </a:r>
          </a:p>
          <a:p>
            <a:pPr fontAlgn="t"/>
            <a:r>
              <a:rPr lang="en-GB" b="1" dirty="0"/>
              <a:t>TBC</a:t>
            </a:r>
            <a:endParaRPr lang="en-GB" dirty="0"/>
          </a:p>
          <a:p>
            <a:r>
              <a:rPr lang="en-GB" b="1" dirty="0"/>
              <a:t>2.30pm – 3pm </a:t>
            </a:r>
            <a:endParaRPr lang="en-GB" dirty="0"/>
          </a:p>
          <a:p>
            <a:pPr fontAlgn="t"/>
            <a:r>
              <a:rPr lang="en-GB" dirty="0" err="1"/>
              <a:t>Birley</a:t>
            </a:r>
            <a:r>
              <a:rPr lang="en-GB" dirty="0"/>
              <a:t> Academy Y5/6 parent meeting</a:t>
            </a:r>
          </a:p>
          <a:p>
            <a:pPr fontAlgn="t"/>
            <a:r>
              <a:rPr lang="en-GB" b="1" dirty="0"/>
              <a:t>Monday 18</a:t>
            </a:r>
            <a:r>
              <a:rPr lang="en-GB" b="1" baseline="30000" dirty="0"/>
              <a:t>th</a:t>
            </a:r>
            <a:r>
              <a:rPr lang="en-GB" b="1" dirty="0"/>
              <a:t> November 2024</a:t>
            </a:r>
            <a:endParaRPr lang="en-GB" dirty="0"/>
          </a:p>
          <a:p>
            <a:pPr fontAlgn="t"/>
            <a:r>
              <a:rPr lang="en-GB" dirty="0"/>
              <a:t>Parents’ evening</a:t>
            </a:r>
          </a:p>
          <a:p>
            <a:pPr fontAlgn="t"/>
            <a:r>
              <a:rPr lang="en-GB" dirty="0"/>
              <a:t>3:30-6pm</a:t>
            </a:r>
          </a:p>
          <a:p>
            <a:pPr fontAlgn="t"/>
            <a:r>
              <a:rPr lang="en-GB" b="1" dirty="0"/>
              <a:t>Wednesday 20</a:t>
            </a:r>
            <a:r>
              <a:rPr lang="en-GB" b="1" baseline="30000" dirty="0"/>
              <a:t>th</a:t>
            </a:r>
            <a:r>
              <a:rPr lang="en-GB" b="1" dirty="0"/>
              <a:t> November 2024</a:t>
            </a:r>
            <a:endParaRPr lang="en-GB" dirty="0"/>
          </a:p>
          <a:p>
            <a:pPr fontAlgn="t"/>
            <a:r>
              <a:rPr lang="en-GB" dirty="0"/>
              <a:t>Parents’ evening</a:t>
            </a:r>
          </a:p>
          <a:p>
            <a:pPr fontAlgn="t"/>
            <a:r>
              <a:rPr lang="en-GB" dirty="0"/>
              <a:t>3:30 – 5:30pm</a:t>
            </a:r>
          </a:p>
          <a:p>
            <a:pPr fontAlgn="t"/>
            <a:r>
              <a:rPr lang="en-GB" b="1" dirty="0"/>
              <a:t>Thursday 21</a:t>
            </a:r>
            <a:r>
              <a:rPr lang="en-GB" b="1" baseline="30000" dirty="0"/>
              <a:t>st</a:t>
            </a:r>
            <a:r>
              <a:rPr lang="en-GB" b="1" dirty="0"/>
              <a:t> November 2024</a:t>
            </a:r>
            <a:endParaRPr lang="en-GB" dirty="0"/>
          </a:p>
          <a:p>
            <a:r>
              <a:rPr lang="en-GB" b="1" dirty="0"/>
              <a:t>2.30pm – 3pm </a:t>
            </a:r>
            <a:endParaRPr lang="en-GB" dirty="0"/>
          </a:p>
          <a:p>
            <a:pPr fontAlgn="t"/>
            <a:r>
              <a:rPr lang="en-GB" dirty="0"/>
              <a:t>Managing behaviour at home – boundaries and routines</a:t>
            </a:r>
          </a:p>
          <a:p>
            <a:pPr fontAlgn="t"/>
            <a:r>
              <a:rPr lang="en-GB" b="1" dirty="0"/>
              <a:t>Monday 25</a:t>
            </a:r>
            <a:r>
              <a:rPr lang="en-GB" b="1" baseline="30000" dirty="0"/>
              <a:t>th</a:t>
            </a:r>
            <a:r>
              <a:rPr lang="en-GB" b="1" dirty="0"/>
              <a:t> November 2024</a:t>
            </a:r>
            <a:endParaRPr lang="en-GB" dirty="0"/>
          </a:p>
          <a:p>
            <a:r>
              <a:rPr lang="en-GB" b="1" dirty="0"/>
              <a:t>2.30pm – 3pm </a:t>
            </a:r>
            <a:endParaRPr lang="en-GB" dirty="0"/>
          </a:p>
          <a:p>
            <a:pPr fontAlgn="t"/>
            <a:r>
              <a:rPr lang="en-GB" dirty="0"/>
              <a:t>Attendance workshop – Every day counts!</a:t>
            </a:r>
          </a:p>
          <a:p>
            <a:pPr fontAlgn="t"/>
            <a:r>
              <a:rPr lang="en-GB" b="1" dirty="0"/>
              <a:t>Wednesday 11</a:t>
            </a:r>
            <a:r>
              <a:rPr lang="en-GB" b="1" baseline="30000" dirty="0"/>
              <a:t>th</a:t>
            </a:r>
            <a:r>
              <a:rPr lang="en-GB" b="1" dirty="0"/>
              <a:t> December 2024</a:t>
            </a:r>
            <a:endParaRPr lang="en-GB" dirty="0"/>
          </a:p>
          <a:p>
            <a:pPr fontAlgn="t"/>
            <a:r>
              <a:rPr lang="en-GB" b="1" dirty="0"/>
              <a:t>8:30am - 9:30am </a:t>
            </a:r>
            <a:endParaRPr lang="en-GB" dirty="0"/>
          </a:p>
          <a:p>
            <a:pPr fontAlgn="t"/>
            <a:r>
              <a:rPr lang="en-GB" dirty="0"/>
              <a:t>LEAD IT</a:t>
            </a:r>
          </a:p>
          <a:p>
            <a:pPr fontAlgn="t"/>
            <a:r>
              <a:rPr lang="en-GB" dirty="0"/>
              <a:t>Safe use of devices and apps</a:t>
            </a:r>
          </a:p>
        </p:txBody>
      </p:sp>
      <p:sp>
        <p:nvSpPr>
          <p:cNvPr id="26" name="AutoShape 2" descr="Every Day Counts – School Attendance – Herne Hill Primary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2" name="Picture 21">
            <a:extLst>
              <a:ext uri="{FF2B5EF4-FFF2-40B4-BE49-F238E27FC236}">
                <a16:creationId xmlns:a16="http://schemas.microsoft.com/office/drawing/2014/main" id="{A8CCE168-13C2-8B43-80D0-6F2D1A650CD0}"/>
              </a:ext>
            </a:extLst>
          </p:cNvPr>
          <p:cNvPicPr>
            <a:picLocks noChangeAspect="1"/>
          </p:cNvPicPr>
          <p:nvPr/>
        </p:nvPicPr>
        <p:blipFill>
          <a:blip r:embed="rId2"/>
          <a:stretch>
            <a:fillRect/>
          </a:stretch>
        </p:blipFill>
        <p:spPr>
          <a:xfrm>
            <a:off x="5623598" y="187506"/>
            <a:ext cx="1700530" cy="520421"/>
          </a:xfrm>
          <a:prstGeom prst="rect">
            <a:avLst/>
          </a:prstGeom>
        </p:spPr>
      </p:pic>
      <p:sp>
        <p:nvSpPr>
          <p:cNvPr id="7" name="AutoShape 2" descr="2,088 World Book Day Stock Photos, Pictures &amp; Royalty-Free Images - iStock  | World book day costumes, World book day 2021, World book da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AutoShape 5" descr="after-school-club-clipart-7 - Murtoa Colle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AutoShape 2" descr="Sports Day | Corpus Christi Catholic Schoo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p:cNvSpPr txBox="1"/>
          <p:nvPr/>
        </p:nvSpPr>
        <p:spPr>
          <a:xfrm>
            <a:off x="109934" y="-107012"/>
            <a:ext cx="3271116" cy="954107"/>
          </a:xfrm>
          <a:prstGeom prst="rect">
            <a:avLst/>
          </a:prstGeom>
          <a:noFill/>
        </p:spPr>
        <p:txBody>
          <a:bodyPr wrap="square" rtlCol="0">
            <a:spAutoFit/>
          </a:bodyPr>
          <a:lstStyle/>
          <a:p>
            <a:r>
              <a:rPr lang="en-GB" sz="3600" b="1" dirty="0">
                <a:solidFill>
                  <a:schemeClr val="bg1">
                    <a:lumMod val="95000"/>
                  </a:schemeClr>
                </a:solidFill>
              </a:rPr>
              <a:t>NEWSLETTER</a:t>
            </a:r>
          </a:p>
          <a:p>
            <a:r>
              <a:rPr lang="en-GB" sz="2000" b="1" dirty="0" smtClean="0">
                <a:solidFill>
                  <a:schemeClr val="bg1">
                    <a:lumMod val="95000"/>
                  </a:schemeClr>
                </a:solidFill>
              </a:rPr>
              <a:t>29</a:t>
            </a:r>
            <a:r>
              <a:rPr lang="en-GB" sz="2000" b="1" baseline="30000" dirty="0" smtClean="0">
                <a:solidFill>
                  <a:schemeClr val="bg1">
                    <a:lumMod val="95000"/>
                  </a:schemeClr>
                </a:solidFill>
              </a:rPr>
              <a:t>th</a:t>
            </a:r>
            <a:r>
              <a:rPr lang="en-GB" sz="2000" b="1" dirty="0" smtClean="0">
                <a:solidFill>
                  <a:schemeClr val="bg1">
                    <a:lumMod val="95000"/>
                  </a:schemeClr>
                </a:solidFill>
              </a:rPr>
              <a:t> November 2024</a:t>
            </a:r>
            <a:endParaRPr lang="en-GB" sz="2000" b="1" dirty="0">
              <a:solidFill>
                <a:schemeClr val="bg1">
                  <a:lumMod val="95000"/>
                </a:schemeClr>
              </a:solidFill>
            </a:endParaRPr>
          </a:p>
        </p:txBody>
      </p:sp>
      <p:sp>
        <p:nvSpPr>
          <p:cNvPr id="3" name="TextBox 2"/>
          <p:cNvSpPr txBox="1"/>
          <p:nvPr/>
        </p:nvSpPr>
        <p:spPr>
          <a:xfrm>
            <a:off x="282151" y="7624482"/>
            <a:ext cx="4398496" cy="646331"/>
          </a:xfrm>
          <a:prstGeom prst="rect">
            <a:avLst/>
          </a:prstGeom>
          <a:noFill/>
        </p:spPr>
        <p:txBody>
          <a:bodyPr wrap="square" rtlCol="0">
            <a:spAutoFit/>
          </a:bodyPr>
          <a:lstStyle/>
          <a:p>
            <a:r>
              <a:rPr lang="en-US" dirty="0"/>
              <a:t/>
            </a:r>
            <a:br>
              <a:rPr lang="en-US" dirty="0"/>
            </a:br>
            <a:r>
              <a:rPr lang="en-GB" dirty="0"/>
              <a:t> </a:t>
            </a:r>
          </a:p>
        </p:txBody>
      </p:sp>
      <p:graphicFrame>
        <p:nvGraphicFramePr>
          <p:cNvPr id="4" name="Table 3"/>
          <p:cNvGraphicFramePr>
            <a:graphicFrameLocks noGrp="1"/>
          </p:cNvGraphicFramePr>
          <p:nvPr>
            <p:extLst>
              <p:ext uri="{D42A27DB-BD31-4B8C-83A1-F6EECF244321}">
                <p14:modId xmlns:p14="http://schemas.microsoft.com/office/powerpoint/2010/main" val="3184148562"/>
              </p:ext>
            </p:extLst>
          </p:nvPr>
        </p:nvGraphicFramePr>
        <p:xfrm>
          <a:off x="164434" y="831576"/>
          <a:ext cx="7317127" cy="9665634"/>
        </p:xfrm>
        <a:graphic>
          <a:graphicData uri="http://schemas.openxmlformats.org/drawingml/2006/table">
            <a:tbl>
              <a:tblPr firstRow="1" firstCol="1" bandRow="1">
                <a:tableStyleId>{5C22544A-7EE6-4342-B048-85BDC9FD1C3A}</a:tableStyleId>
              </a:tblPr>
              <a:tblGrid>
                <a:gridCol w="3412936">
                  <a:extLst>
                    <a:ext uri="{9D8B030D-6E8A-4147-A177-3AD203B41FA5}">
                      <a16:colId xmlns:a16="http://schemas.microsoft.com/office/drawing/2014/main" val="3680762539"/>
                    </a:ext>
                  </a:extLst>
                </a:gridCol>
                <a:gridCol w="3904191">
                  <a:extLst>
                    <a:ext uri="{9D8B030D-6E8A-4147-A177-3AD203B41FA5}">
                      <a16:colId xmlns:a16="http://schemas.microsoft.com/office/drawing/2014/main" val="936844395"/>
                    </a:ext>
                  </a:extLst>
                </a:gridCol>
              </a:tblGrid>
              <a:tr h="496969">
                <a:tc gridSpan="2">
                  <a:txBody>
                    <a:bodyPr/>
                    <a:lstStyle/>
                    <a:p>
                      <a:pPr algn="ctr">
                        <a:lnSpc>
                          <a:spcPct val="107000"/>
                        </a:lnSpc>
                        <a:spcAft>
                          <a:spcPts val="0"/>
                        </a:spcAft>
                      </a:pPr>
                      <a:r>
                        <a:rPr lang="en-GB" sz="1100" kern="100" dirty="0" smtClean="0">
                          <a:effectLst/>
                        </a:rPr>
                        <a:t>Autumn </a:t>
                      </a:r>
                      <a:r>
                        <a:rPr lang="en-GB" sz="1100" kern="100" dirty="0">
                          <a:effectLst/>
                        </a:rPr>
                        <a:t>Parent Support</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1896519713"/>
                  </a:ext>
                </a:extLst>
              </a:tr>
              <a:tr h="496969">
                <a:tc>
                  <a:txBody>
                    <a:bodyPr/>
                    <a:lstStyle/>
                    <a:p>
                      <a:pPr algn="ctr">
                        <a:lnSpc>
                          <a:spcPct val="107000"/>
                        </a:lnSpc>
                        <a:spcAft>
                          <a:spcPts val="0"/>
                        </a:spcAft>
                      </a:pPr>
                      <a:r>
                        <a:rPr lang="en-GB" sz="1100" kern="100" dirty="0">
                          <a:effectLst/>
                        </a:rPr>
                        <a:t>Date</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kern="100" dirty="0">
                          <a:effectLst/>
                        </a:rPr>
                        <a:t>Event</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9293508"/>
                  </a:ext>
                </a:extLst>
              </a:tr>
              <a:tr h="641388">
                <a:tc>
                  <a:txBody>
                    <a:bodyPr/>
                    <a:lstStyle/>
                    <a:p>
                      <a:pPr algn="ctr">
                        <a:lnSpc>
                          <a:spcPct val="107000"/>
                        </a:lnSpc>
                        <a:spcAft>
                          <a:spcPts val="0"/>
                        </a:spcAft>
                      </a:pPr>
                      <a:endParaRPr lang="en-GB" sz="11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kern="100" dirty="0" smtClean="0">
                          <a:effectLst/>
                          <a:latin typeface="Calibri" panose="020F0502020204030204" pitchFamily="34" charset="0"/>
                          <a:ea typeface="Calibri" panose="020F0502020204030204" pitchFamily="34" charset="0"/>
                          <a:cs typeface="Times New Roman" panose="02020603050405020304" pitchFamily="18" charset="0"/>
                        </a:rPr>
                        <a:t>Thursday </a:t>
                      </a:r>
                      <a:r>
                        <a:rPr lang="en-GB" sz="1100" kern="100" dirty="0">
                          <a:effectLst/>
                          <a:latin typeface="Calibri" panose="020F0502020204030204" pitchFamily="34" charset="0"/>
                          <a:ea typeface="Calibri" panose="020F0502020204030204" pitchFamily="34" charset="0"/>
                          <a:cs typeface="Times New Roman" panose="02020603050405020304" pitchFamily="18" charset="0"/>
                        </a:rPr>
                        <a:t>5</a:t>
                      </a:r>
                      <a:r>
                        <a:rPr lang="en-GB" sz="11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100" kern="100" dirty="0">
                          <a:effectLst/>
                          <a:latin typeface="Calibri" panose="020F0502020204030204" pitchFamily="34" charset="0"/>
                          <a:ea typeface="Calibri" panose="020F0502020204030204" pitchFamily="34" charset="0"/>
                          <a:cs typeface="Times New Roman" panose="02020603050405020304" pitchFamily="18" charset="0"/>
                        </a:rPr>
                        <a:t> December</a:t>
                      </a:r>
                    </a:p>
                  </a:txBody>
                  <a:tcPr marL="68580" marR="68580" marT="0" marB="0"/>
                </a:tc>
                <a:tc>
                  <a:txBody>
                    <a:bodyPr/>
                    <a:lstStyle/>
                    <a:p>
                      <a:pPr algn="ctr">
                        <a:lnSpc>
                          <a:spcPct val="107000"/>
                        </a:lnSpc>
                        <a:spcAft>
                          <a:spcPts val="0"/>
                        </a:spcAft>
                      </a:pPr>
                      <a:endParaRPr lang="en-GB" sz="11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kern="100" dirty="0" smtClean="0">
                          <a:effectLst/>
                          <a:latin typeface="Calibri" panose="020F0502020204030204" pitchFamily="34" charset="0"/>
                          <a:ea typeface="Calibri" panose="020F0502020204030204" pitchFamily="34" charset="0"/>
                          <a:cs typeface="Times New Roman" panose="02020603050405020304" pitchFamily="18" charset="0"/>
                        </a:rPr>
                        <a:t>Christmas</a:t>
                      </a:r>
                      <a:r>
                        <a:rPr lang="en-GB" sz="1100" kern="1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100" kern="100" baseline="0" dirty="0">
                          <a:effectLst/>
                          <a:latin typeface="Calibri" panose="020F0502020204030204" pitchFamily="34" charset="0"/>
                          <a:ea typeface="Calibri" panose="020F0502020204030204" pitchFamily="34" charset="0"/>
                          <a:cs typeface="Times New Roman" panose="02020603050405020304" pitchFamily="18" charset="0"/>
                        </a:rPr>
                        <a:t>Fayre</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0019821"/>
                  </a:ext>
                </a:extLst>
              </a:tr>
              <a:tr h="723452">
                <a:tc>
                  <a:txBody>
                    <a:bodyPr/>
                    <a:lstStyle/>
                    <a:p>
                      <a:pPr algn="ctr">
                        <a:lnSpc>
                          <a:spcPct val="107000"/>
                        </a:lnSpc>
                        <a:spcAft>
                          <a:spcPts val="0"/>
                        </a:spcAft>
                      </a:pPr>
                      <a:endParaRPr lang="en-GB" sz="11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kern="100" dirty="0" smtClean="0">
                          <a:effectLst/>
                          <a:latin typeface="Calibri" panose="020F0502020204030204" pitchFamily="34" charset="0"/>
                          <a:ea typeface="Calibri" panose="020F0502020204030204" pitchFamily="34" charset="0"/>
                          <a:cs typeface="Times New Roman" panose="02020603050405020304" pitchFamily="18" charset="0"/>
                        </a:rPr>
                        <a:t>Monday </a:t>
                      </a:r>
                      <a:r>
                        <a:rPr lang="en-GB" sz="1100" kern="100" dirty="0">
                          <a:effectLst/>
                          <a:latin typeface="Calibri" panose="020F0502020204030204" pitchFamily="34" charset="0"/>
                          <a:ea typeface="Calibri" panose="020F0502020204030204" pitchFamily="34" charset="0"/>
                          <a:cs typeface="Times New Roman" panose="02020603050405020304" pitchFamily="18" charset="0"/>
                        </a:rPr>
                        <a:t>9</a:t>
                      </a:r>
                      <a:r>
                        <a:rPr lang="en-GB" sz="11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100" kern="100" dirty="0">
                          <a:effectLst/>
                          <a:latin typeface="Calibri" panose="020F0502020204030204" pitchFamily="34" charset="0"/>
                          <a:ea typeface="Calibri" panose="020F0502020204030204" pitchFamily="34" charset="0"/>
                          <a:cs typeface="Times New Roman" panose="02020603050405020304" pitchFamily="18" charset="0"/>
                        </a:rPr>
                        <a:t> December</a:t>
                      </a:r>
                    </a:p>
                  </a:txBody>
                  <a:tcPr marL="68580" marR="68580" marT="0" marB="0"/>
                </a:tc>
                <a:tc>
                  <a:txBody>
                    <a:bodyPr/>
                    <a:lstStyle/>
                    <a:p>
                      <a:pPr algn="ctr">
                        <a:lnSpc>
                          <a:spcPct val="107000"/>
                        </a:lnSpc>
                        <a:spcAft>
                          <a:spcPts val="0"/>
                        </a:spcAft>
                      </a:pPr>
                      <a:endParaRPr lang="en-GB" sz="11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kern="100" dirty="0" smtClean="0">
                          <a:effectLst/>
                          <a:latin typeface="Calibri" panose="020F0502020204030204" pitchFamily="34" charset="0"/>
                          <a:ea typeface="Calibri" panose="020F0502020204030204" pitchFamily="34" charset="0"/>
                          <a:cs typeface="Times New Roman" panose="02020603050405020304" pitchFamily="18" charset="0"/>
                        </a:rPr>
                        <a:t>Inset </a:t>
                      </a:r>
                      <a:r>
                        <a:rPr lang="en-GB" sz="1100" kern="100" dirty="0">
                          <a:effectLst/>
                          <a:latin typeface="Calibri" panose="020F0502020204030204" pitchFamily="34" charset="0"/>
                          <a:ea typeface="Calibri" panose="020F0502020204030204" pitchFamily="34" charset="0"/>
                          <a:cs typeface="Times New Roman" panose="02020603050405020304" pitchFamily="18" charset="0"/>
                        </a:rPr>
                        <a:t>Day</a:t>
                      </a:r>
                    </a:p>
                    <a:p>
                      <a:pPr algn="ctr">
                        <a:lnSpc>
                          <a:spcPct val="107000"/>
                        </a:lnSpc>
                        <a:spcAft>
                          <a:spcPts val="0"/>
                        </a:spcAft>
                      </a:pPr>
                      <a:r>
                        <a:rPr lang="en-GB" sz="1100" kern="100" dirty="0">
                          <a:effectLst/>
                          <a:latin typeface="Calibri" panose="020F0502020204030204" pitchFamily="34" charset="0"/>
                          <a:ea typeface="Calibri" panose="020F0502020204030204" pitchFamily="34" charset="0"/>
                          <a:cs typeface="Times New Roman" panose="02020603050405020304" pitchFamily="18" charset="0"/>
                        </a:rPr>
                        <a:t>School closed to</a:t>
                      </a:r>
                      <a:r>
                        <a:rPr lang="en-GB" sz="1100" kern="100" baseline="0" dirty="0">
                          <a:effectLst/>
                          <a:latin typeface="Calibri" panose="020F0502020204030204" pitchFamily="34" charset="0"/>
                          <a:ea typeface="Calibri" panose="020F0502020204030204" pitchFamily="34" charset="0"/>
                          <a:cs typeface="Times New Roman" panose="02020603050405020304" pitchFamily="18" charset="0"/>
                        </a:rPr>
                        <a:t> pupils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2895331"/>
                  </a:ext>
                </a:extLst>
              </a:tr>
              <a:tr h="673388">
                <a:tc>
                  <a:txBody>
                    <a:bodyPr/>
                    <a:lstStyle/>
                    <a:p>
                      <a:pPr algn="ctr">
                        <a:lnSpc>
                          <a:spcPct val="107000"/>
                        </a:lnSpc>
                        <a:spcAft>
                          <a:spcPts val="0"/>
                        </a:spcAft>
                      </a:pPr>
                      <a:endParaRPr lang="en-GB" sz="11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kern="100" dirty="0" smtClean="0">
                          <a:effectLst/>
                          <a:latin typeface="Calibri" panose="020F0502020204030204" pitchFamily="34" charset="0"/>
                          <a:ea typeface="Calibri" panose="020F0502020204030204" pitchFamily="34" charset="0"/>
                          <a:cs typeface="Times New Roman" panose="02020603050405020304" pitchFamily="18" charset="0"/>
                        </a:rPr>
                        <a:t>Tuesday </a:t>
                      </a:r>
                      <a:r>
                        <a:rPr lang="en-GB" sz="1100" kern="100" dirty="0">
                          <a:effectLst/>
                          <a:latin typeface="Calibri" panose="020F0502020204030204" pitchFamily="34" charset="0"/>
                          <a:ea typeface="Calibri" panose="020F0502020204030204" pitchFamily="34" charset="0"/>
                          <a:cs typeface="Times New Roman" panose="02020603050405020304" pitchFamily="18" charset="0"/>
                        </a:rPr>
                        <a:t>10</a:t>
                      </a:r>
                      <a:r>
                        <a:rPr lang="en-GB" sz="11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100" kern="100" dirty="0">
                          <a:effectLst/>
                          <a:latin typeface="Calibri" panose="020F0502020204030204" pitchFamily="34" charset="0"/>
                          <a:ea typeface="Calibri" panose="020F0502020204030204" pitchFamily="34" charset="0"/>
                          <a:cs typeface="Times New Roman" panose="02020603050405020304" pitchFamily="18" charset="0"/>
                        </a:rPr>
                        <a:t>  - Wednesday 13th December</a:t>
                      </a:r>
                    </a:p>
                  </a:txBody>
                  <a:tcPr marL="68580" marR="68580" marT="0" marB="0"/>
                </a:tc>
                <a:tc>
                  <a:txBody>
                    <a:bodyPr/>
                    <a:lstStyle/>
                    <a:p>
                      <a:pPr algn="ctr">
                        <a:lnSpc>
                          <a:spcPct val="107000"/>
                        </a:lnSpc>
                        <a:spcAft>
                          <a:spcPts val="0"/>
                        </a:spcAft>
                      </a:pPr>
                      <a:endParaRPr lang="en-GB" sz="11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kern="100" dirty="0" smtClean="0">
                          <a:effectLst/>
                          <a:latin typeface="Calibri" panose="020F0502020204030204" pitchFamily="34" charset="0"/>
                          <a:ea typeface="Calibri" panose="020F0502020204030204" pitchFamily="34" charset="0"/>
                          <a:cs typeface="Times New Roman" panose="02020603050405020304" pitchFamily="18" charset="0"/>
                        </a:rPr>
                        <a:t>Book </a:t>
                      </a:r>
                      <a:r>
                        <a:rPr lang="en-GB" sz="1100" kern="100" dirty="0">
                          <a:effectLst/>
                          <a:latin typeface="Calibri" panose="020F0502020204030204" pitchFamily="34" charset="0"/>
                          <a:ea typeface="Calibri" panose="020F0502020204030204" pitchFamily="34" charset="0"/>
                          <a:cs typeface="Times New Roman" panose="02020603050405020304" pitchFamily="18" charset="0"/>
                        </a:rPr>
                        <a:t>Fair</a:t>
                      </a:r>
                    </a:p>
                  </a:txBody>
                  <a:tcPr marL="68580" marR="68580" marT="0" marB="0"/>
                </a:tc>
                <a:extLst>
                  <a:ext uri="{0D108BD9-81ED-4DB2-BD59-A6C34878D82A}">
                    <a16:rowId xmlns:a16="http://schemas.microsoft.com/office/drawing/2014/main" val="3900061647"/>
                  </a:ext>
                </a:extLst>
              </a:tr>
              <a:tr h="871518">
                <a:tc>
                  <a:txBody>
                    <a:bodyPr/>
                    <a:lstStyle/>
                    <a:p>
                      <a:pPr algn="ctr">
                        <a:lnSpc>
                          <a:spcPct val="107000"/>
                        </a:lnSpc>
                        <a:spcAft>
                          <a:spcPts val="0"/>
                        </a:spcAft>
                      </a:pPr>
                      <a:endParaRPr lang="en-GB" sz="1100" kern="100" dirty="0" smtClean="0">
                        <a:effectLst/>
                      </a:endParaRPr>
                    </a:p>
                    <a:p>
                      <a:pPr algn="ctr">
                        <a:lnSpc>
                          <a:spcPct val="107000"/>
                        </a:lnSpc>
                        <a:spcAft>
                          <a:spcPts val="0"/>
                        </a:spcAft>
                      </a:pPr>
                      <a:r>
                        <a:rPr lang="en-GB" sz="1100" kern="100" dirty="0" smtClean="0">
                          <a:effectLst/>
                        </a:rPr>
                        <a:t>Wednesday </a:t>
                      </a:r>
                      <a:r>
                        <a:rPr lang="en-GB" sz="1100" kern="100" dirty="0">
                          <a:effectLst/>
                        </a:rPr>
                        <a:t>11</a:t>
                      </a:r>
                      <a:r>
                        <a:rPr lang="en-GB" sz="1100" kern="100" baseline="30000" dirty="0">
                          <a:effectLst/>
                        </a:rPr>
                        <a:t>th</a:t>
                      </a:r>
                      <a:r>
                        <a:rPr lang="en-GB" sz="1100" kern="100" dirty="0">
                          <a:effectLst/>
                        </a:rPr>
                        <a:t> December 2024</a:t>
                      </a:r>
                    </a:p>
                    <a:p>
                      <a:pPr algn="ctr">
                        <a:lnSpc>
                          <a:spcPct val="107000"/>
                        </a:lnSpc>
                        <a:spcAft>
                          <a:spcPts val="0"/>
                        </a:spcAft>
                      </a:pPr>
                      <a:r>
                        <a:rPr lang="en-GB" sz="1200" b="1" kern="1200" dirty="0">
                          <a:solidFill>
                            <a:schemeClr val="lt1"/>
                          </a:solidFill>
                          <a:effectLst/>
                          <a:latin typeface="+mn-lt"/>
                          <a:ea typeface="+mn-ea"/>
                          <a:cs typeface="+mn-cs"/>
                        </a:rPr>
                        <a:t>8:30am - 9:30am </a:t>
                      </a:r>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n-GB" sz="1100" kern="100" dirty="0" smtClean="0">
                        <a:effectLst/>
                      </a:endParaRPr>
                    </a:p>
                    <a:p>
                      <a:pPr algn="ctr">
                        <a:lnSpc>
                          <a:spcPct val="107000"/>
                        </a:lnSpc>
                        <a:spcAft>
                          <a:spcPts val="0"/>
                        </a:spcAft>
                      </a:pPr>
                      <a:r>
                        <a:rPr lang="en-GB" sz="1100" kern="100" dirty="0" smtClean="0">
                          <a:effectLst/>
                        </a:rPr>
                        <a:t>LEAD </a:t>
                      </a:r>
                      <a:r>
                        <a:rPr lang="en-GB" sz="1100" kern="100" dirty="0">
                          <a:effectLst/>
                        </a:rPr>
                        <a:t>IT</a:t>
                      </a:r>
                    </a:p>
                    <a:p>
                      <a:pPr algn="ctr">
                        <a:lnSpc>
                          <a:spcPct val="107000"/>
                        </a:lnSpc>
                        <a:spcAft>
                          <a:spcPts val="0"/>
                        </a:spcAft>
                      </a:pPr>
                      <a:r>
                        <a:rPr lang="en-GB" sz="1100" kern="100" dirty="0">
                          <a:effectLst/>
                        </a:rPr>
                        <a:t>Safe use of devices and </a:t>
                      </a:r>
                      <a:r>
                        <a:rPr lang="en-GB" sz="1100" kern="100" dirty="0" smtClean="0">
                          <a:effectLst/>
                        </a:rPr>
                        <a:t>apps</a:t>
                      </a:r>
                    </a:p>
                    <a:p>
                      <a:pPr algn="ctr">
                        <a:lnSpc>
                          <a:spcPct val="107000"/>
                        </a:lnSpc>
                        <a:spcAft>
                          <a:spcPts val="0"/>
                        </a:spcAft>
                      </a:pPr>
                      <a:endParaRPr lang="en-GB" sz="11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kern="100" dirty="0" smtClean="0">
                          <a:effectLst/>
                          <a:latin typeface="Calibri" panose="020F0502020204030204" pitchFamily="34" charset="0"/>
                          <a:ea typeface="Calibri" panose="020F0502020204030204" pitchFamily="34" charset="0"/>
                          <a:cs typeface="Times New Roman" panose="02020603050405020304" pitchFamily="18" charset="0"/>
                        </a:rPr>
                        <a:t>Church Service </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2006932"/>
                  </a:ext>
                </a:extLst>
              </a:tr>
              <a:tr h="841340">
                <a:tc>
                  <a:txBody>
                    <a:bodyPr/>
                    <a:lstStyle/>
                    <a:p>
                      <a:pPr algn="ctr">
                        <a:lnSpc>
                          <a:spcPct val="107000"/>
                        </a:lnSpc>
                        <a:spcAft>
                          <a:spcPts val="0"/>
                        </a:spcAft>
                      </a:pPr>
                      <a:endParaRPr lang="en-GB" sz="10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kern="100" dirty="0" smtClean="0">
                          <a:effectLst/>
                          <a:latin typeface="Calibri" panose="020F0502020204030204" pitchFamily="34" charset="0"/>
                          <a:ea typeface="Calibri" panose="020F0502020204030204" pitchFamily="34" charset="0"/>
                          <a:cs typeface="Times New Roman" panose="02020603050405020304" pitchFamily="18" charset="0"/>
                        </a:rPr>
                        <a:t>Thursday</a:t>
                      </a:r>
                      <a:r>
                        <a:rPr lang="en-GB" sz="1000" kern="100" baseline="0" dirty="0" smtClean="0">
                          <a:effectLst/>
                          <a:latin typeface="Calibri" panose="020F0502020204030204" pitchFamily="34" charset="0"/>
                          <a:ea typeface="Calibri" panose="020F0502020204030204" pitchFamily="34" charset="0"/>
                          <a:cs typeface="Times New Roman" panose="02020603050405020304" pitchFamily="18" charset="0"/>
                        </a:rPr>
                        <a:t> 12 December 2024 </a:t>
                      </a:r>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n-GB" sz="11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kern="100" dirty="0" smtClean="0">
                          <a:effectLst/>
                          <a:latin typeface="Calibri" panose="020F0502020204030204" pitchFamily="34" charset="0"/>
                          <a:ea typeface="Calibri" panose="020F0502020204030204" pitchFamily="34" charset="0"/>
                          <a:cs typeface="Times New Roman" panose="02020603050405020304" pitchFamily="18" charset="0"/>
                        </a:rPr>
                        <a:t>Christmas Jumper day</a:t>
                      </a:r>
                    </a:p>
                    <a:p>
                      <a:pPr algn="ctr">
                        <a:lnSpc>
                          <a:spcPct val="107000"/>
                        </a:lnSpc>
                        <a:spcAft>
                          <a:spcPts val="0"/>
                        </a:spcAft>
                      </a:pPr>
                      <a:endParaRPr lang="en-GB" sz="11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kern="100" dirty="0" smtClean="0">
                          <a:effectLst/>
                          <a:latin typeface="Calibri" panose="020F0502020204030204" pitchFamily="34" charset="0"/>
                          <a:ea typeface="Calibri" panose="020F0502020204030204" pitchFamily="34" charset="0"/>
                          <a:cs typeface="Times New Roman" panose="02020603050405020304" pitchFamily="18" charset="0"/>
                        </a:rPr>
                        <a:t>Christmas Dinner day </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2716248"/>
                  </a:ext>
                </a:extLst>
              </a:tr>
              <a:tr h="841340">
                <a:tc>
                  <a:txBody>
                    <a:bodyPr/>
                    <a:lstStyle/>
                    <a:p>
                      <a:pPr algn="ctr">
                        <a:lnSpc>
                          <a:spcPct val="107000"/>
                        </a:lnSpc>
                        <a:spcAft>
                          <a:spcPts val="0"/>
                        </a:spcAft>
                      </a:pPr>
                      <a:endParaRPr lang="en-GB" sz="10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kern="100" dirty="0" smtClean="0">
                          <a:effectLst/>
                          <a:latin typeface="Calibri" panose="020F0502020204030204" pitchFamily="34" charset="0"/>
                          <a:ea typeface="Calibri" panose="020F0502020204030204" pitchFamily="34" charset="0"/>
                          <a:cs typeface="Times New Roman" panose="02020603050405020304" pitchFamily="18" charset="0"/>
                        </a:rPr>
                        <a:t>Tuesday 17</a:t>
                      </a:r>
                      <a:r>
                        <a:rPr lang="en-GB" sz="1000" kern="100" baseline="30000" dirty="0" smtClean="0">
                          <a:effectLst/>
                          <a:latin typeface="Calibri" panose="020F0502020204030204" pitchFamily="34" charset="0"/>
                          <a:ea typeface="Calibri" panose="020F0502020204030204" pitchFamily="34" charset="0"/>
                          <a:cs typeface="Times New Roman" panose="02020603050405020304" pitchFamily="18" charset="0"/>
                        </a:rPr>
                        <a:t>th</a:t>
                      </a:r>
                      <a:r>
                        <a:rPr lang="en-GB" sz="1000" kern="100" dirty="0" smtClean="0">
                          <a:effectLst/>
                          <a:latin typeface="Calibri" panose="020F0502020204030204" pitchFamily="34" charset="0"/>
                          <a:ea typeface="Calibri" panose="020F0502020204030204" pitchFamily="34" charset="0"/>
                          <a:cs typeface="Times New Roman" panose="02020603050405020304" pitchFamily="18" charset="0"/>
                        </a:rPr>
                        <a:t> December 2024</a:t>
                      </a:r>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n-GB" sz="11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kern="100" dirty="0" smtClean="0">
                          <a:effectLst/>
                          <a:latin typeface="Calibri" panose="020F0502020204030204" pitchFamily="34" charset="0"/>
                          <a:ea typeface="Calibri" panose="020F0502020204030204" pitchFamily="34" charset="0"/>
                          <a:cs typeface="Times New Roman" panose="02020603050405020304" pitchFamily="18" charset="0"/>
                        </a:rPr>
                        <a:t>Christmas Performance  Y3&amp;Y4 – 17.15</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4077660"/>
                  </a:ext>
                </a:extLst>
              </a:tr>
              <a:tr h="868688">
                <a:tc>
                  <a:txBody>
                    <a:bodyPr/>
                    <a:lstStyle/>
                    <a:p>
                      <a:pPr algn="ctr">
                        <a:lnSpc>
                          <a:spcPct val="107000"/>
                        </a:lnSpc>
                        <a:spcAft>
                          <a:spcPts val="0"/>
                        </a:spcAft>
                      </a:pPr>
                      <a:endParaRPr lang="en-GB" sz="10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kern="100" dirty="0" smtClean="0">
                          <a:effectLst/>
                          <a:latin typeface="Calibri" panose="020F0502020204030204" pitchFamily="34" charset="0"/>
                          <a:ea typeface="Calibri" panose="020F0502020204030204" pitchFamily="34" charset="0"/>
                          <a:cs typeface="Times New Roman" panose="02020603050405020304" pitchFamily="18" charset="0"/>
                        </a:rPr>
                        <a:t>Wednesday 18 December  </a:t>
                      </a:r>
                    </a:p>
                    <a:p>
                      <a:pPr algn="ctr">
                        <a:lnSpc>
                          <a:spcPct val="107000"/>
                        </a:lnSpc>
                        <a:spcAft>
                          <a:spcPts val="0"/>
                        </a:spcAft>
                      </a:pPr>
                      <a:endParaRPr lang="en-GB" sz="1000" kern="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n-GB" sz="11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kern="100" dirty="0" smtClean="0">
                          <a:effectLst/>
                          <a:latin typeface="Calibri" panose="020F0502020204030204" pitchFamily="34" charset="0"/>
                          <a:ea typeface="Calibri" panose="020F0502020204030204" pitchFamily="34" charset="0"/>
                          <a:cs typeface="Times New Roman" panose="02020603050405020304" pitchFamily="18" charset="0"/>
                        </a:rPr>
                        <a:t>Christmas</a:t>
                      </a:r>
                      <a:r>
                        <a:rPr lang="en-GB" sz="1100" kern="100" baseline="0" dirty="0" smtClean="0">
                          <a:effectLst/>
                          <a:latin typeface="Calibri" panose="020F0502020204030204" pitchFamily="34" charset="0"/>
                          <a:ea typeface="Calibri" panose="020F0502020204030204" pitchFamily="34" charset="0"/>
                          <a:cs typeface="Times New Roman" panose="02020603050405020304" pitchFamily="18" charset="0"/>
                        </a:rPr>
                        <a:t> Performance EYFS - 09.30 &amp; 14.30</a:t>
                      </a:r>
                    </a:p>
                    <a:p>
                      <a:pPr algn="ctr">
                        <a:lnSpc>
                          <a:spcPct val="107000"/>
                        </a:lnSpc>
                        <a:spcAft>
                          <a:spcPts val="0"/>
                        </a:spcAft>
                      </a:pPr>
                      <a:endParaRPr lang="en-GB" sz="1100" kern="100" baseline="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kern="100" dirty="0" smtClean="0">
                          <a:effectLst/>
                          <a:latin typeface="Calibri" panose="020F0502020204030204" pitchFamily="34" charset="0"/>
                          <a:ea typeface="Calibri" panose="020F0502020204030204" pitchFamily="34" charset="0"/>
                          <a:cs typeface="Times New Roman" panose="02020603050405020304" pitchFamily="18" charset="0"/>
                        </a:rPr>
                        <a:t>Christmas</a:t>
                      </a:r>
                      <a:r>
                        <a:rPr lang="en-GB" sz="1100" kern="100" baseline="0" dirty="0" smtClean="0">
                          <a:effectLst/>
                          <a:latin typeface="Calibri" panose="020F0502020204030204" pitchFamily="34" charset="0"/>
                          <a:ea typeface="Calibri" panose="020F0502020204030204" pitchFamily="34" charset="0"/>
                          <a:cs typeface="Times New Roman" panose="02020603050405020304" pitchFamily="18" charset="0"/>
                        </a:rPr>
                        <a:t> Performance Y1&amp;Y2 -  10.30 &amp; 17.15</a:t>
                      </a:r>
                    </a:p>
                  </a:txBody>
                  <a:tcPr marL="68580" marR="68580" marT="0" marB="0"/>
                </a:tc>
                <a:extLst>
                  <a:ext uri="{0D108BD9-81ED-4DB2-BD59-A6C34878D82A}">
                    <a16:rowId xmlns:a16="http://schemas.microsoft.com/office/drawing/2014/main" val="3052865494"/>
                  </a:ext>
                </a:extLst>
              </a:tr>
              <a:tr h="818794">
                <a:tc>
                  <a:txBody>
                    <a:bodyPr/>
                    <a:lstStyle/>
                    <a:p>
                      <a:pPr algn="ctr">
                        <a:lnSpc>
                          <a:spcPct val="107000"/>
                        </a:lnSpc>
                        <a:spcAft>
                          <a:spcPts val="0"/>
                        </a:spcAft>
                      </a:pPr>
                      <a:endParaRPr lang="en-GB" sz="10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kern="100" dirty="0" smtClean="0">
                          <a:effectLst/>
                          <a:latin typeface="Calibri" panose="020F0502020204030204" pitchFamily="34" charset="0"/>
                          <a:ea typeface="Calibri" panose="020F0502020204030204" pitchFamily="34" charset="0"/>
                          <a:cs typeface="Times New Roman" panose="02020603050405020304" pitchFamily="18" charset="0"/>
                        </a:rPr>
                        <a:t>Thursday 19 December 2024</a:t>
                      </a:r>
                    </a:p>
                  </a:txBody>
                  <a:tcPr marL="68580" marR="68580" marT="0" marB="0"/>
                </a:tc>
                <a:tc>
                  <a:txBody>
                    <a:bodyPr/>
                    <a:lstStyle/>
                    <a:p>
                      <a:pPr algn="ctr">
                        <a:lnSpc>
                          <a:spcPct val="107000"/>
                        </a:lnSpc>
                        <a:spcAft>
                          <a:spcPts val="0"/>
                        </a:spcAft>
                      </a:pPr>
                      <a:endParaRPr lang="en-GB" sz="11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kern="100" dirty="0" smtClean="0">
                          <a:effectLst/>
                          <a:latin typeface="Calibri" panose="020F0502020204030204" pitchFamily="34" charset="0"/>
                          <a:ea typeface="Calibri" panose="020F0502020204030204" pitchFamily="34" charset="0"/>
                          <a:cs typeface="Times New Roman" panose="02020603050405020304" pitchFamily="18" charset="0"/>
                        </a:rPr>
                        <a:t>Christmas Performance Y3&amp;Y4 -  09.15</a:t>
                      </a:r>
                    </a:p>
                    <a:p>
                      <a:pPr algn="ctr">
                        <a:lnSpc>
                          <a:spcPct val="107000"/>
                        </a:lnSpc>
                        <a:spcAft>
                          <a:spcPts val="0"/>
                        </a:spcAft>
                      </a:pPr>
                      <a:endParaRPr lang="en-GB" sz="11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kern="100" dirty="0" smtClean="0">
                          <a:effectLst/>
                          <a:latin typeface="Calibri" panose="020F0502020204030204" pitchFamily="34" charset="0"/>
                          <a:ea typeface="Calibri" panose="020F0502020204030204" pitchFamily="34" charset="0"/>
                          <a:cs typeface="Times New Roman" panose="02020603050405020304" pitchFamily="18" charset="0"/>
                        </a:rPr>
                        <a:t>Christmas</a:t>
                      </a:r>
                      <a:r>
                        <a:rPr lang="en-GB" sz="1100" kern="100" baseline="0" dirty="0" smtClean="0">
                          <a:effectLst/>
                          <a:latin typeface="Calibri" panose="020F0502020204030204" pitchFamily="34" charset="0"/>
                          <a:ea typeface="Calibri" panose="020F0502020204030204" pitchFamily="34" charset="0"/>
                          <a:cs typeface="Times New Roman" panose="02020603050405020304" pitchFamily="18" charset="0"/>
                        </a:rPr>
                        <a:t> Performance Y5&amp;Y6 -  10.30 &amp; 17.15</a:t>
                      </a:r>
                      <a:endParaRPr lang="en-GB" sz="1100" kern="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0976409"/>
                  </a:ext>
                </a:extLst>
              </a:tr>
              <a:tr h="625192">
                <a:tc>
                  <a:txBody>
                    <a:bodyPr/>
                    <a:lstStyle/>
                    <a:p>
                      <a:pPr algn="ctr">
                        <a:lnSpc>
                          <a:spcPct val="107000"/>
                        </a:lnSpc>
                        <a:spcAft>
                          <a:spcPts val="0"/>
                        </a:spcAft>
                      </a:pPr>
                      <a:endParaRPr lang="en-GB" sz="10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kern="100" dirty="0" smtClean="0">
                          <a:effectLst/>
                          <a:latin typeface="Calibri" panose="020F0502020204030204" pitchFamily="34" charset="0"/>
                          <a:ea typeface="Calibri" panose="020F0502020204030204" pitchFamily="34" charset="0"/>
                          <a:cs typeface="Times New Roman" panose="02020603050405020304" pitchFamily="18" charset="0"/>
                        </a:rPr>
                        <a:t>Friday 20</a:t>
                      </a:r>
                      <a:r>
                        <a:rPr lang="en-GB" sz="1000" kern="100" baseline="30000" dirty="0" smtClean="0">
                          <a:effectLst/>
                          <a:latin typeface="Calibri" panose="020F0502020204030204" pitchFamily="34" charset="0"/>
                          <a:ea typeface="Calibri" panose="020F0502020204030204" pitchFamily="34" charset="0"/>
                          <a:cs typeface="Times New Roman" panose="02020603050405020304" pitchFamily="18" charset="0"/>
                        </a:rPr>
                        <a:t>th</a:t>
                      </a:r>
                      <a:r>
                        <a:rPr lang="en-GB" sz="1000" kern="100" dirty="0" smtClean="0">
                          <a:effectLst/>
                          <a:latin typeface="Calibri" panose="020F0502020204030204" pitchFamily="34" charset="0"/>
                          <a:ea typeface="Calibri" panose="020F0502020204030204" pitchFamily="34" charset="0"/>
                          <a:cs typeface="Times New Roman" panose="02020603050405020304" pitchFamily="18" charset="0"/>
                        </a:rPr>
                        <a:t> December</a:t>
                      </a:r>
                      <a:r>
                        <a:rPr lang="en-GB" sz="1000" kern="100" baseline="0" dirty="0" smtClean="0">
                          <a:effectLst/>
                          <a:latin typeface="Calibri" panose="020F0502020204030204" pitchFamily="34" charset="0"/>
                          <a:ea typeface="Calibri" panose="020F0502020204030204" pitchFamily="34" charset="0"/>
                          <a:cs typeface="Times New Roman" panose="02020603050405020304" pitchFamily="18" charset="0"/>
                        </a:rPr>
                        <a:t> 2024</a:t>
                      </a:r>
                      <a:endParaRPr lang="en-GB" sz="1000" kern="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n-GB" sz="11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kern="100" dirty="0" smtClean="0">
                          <a:effectLst/>
                          <a:latin typeface="Calibri" panose="020F0502020204030204" pitchFamily="34" charset="0"/>
                          <a:ea typeface="Calibri" panose="020F0502020204030204" pitchFamily="34" charset="0"/>
                          <a:cs typeface="Times New Roman" panose="02020603050405020304" pitchFamily="18" charset="0"/>
                        </a:rPr>
                        <a:t>Christmas</a:t>
                      </a:r>
                      <a:r>
                        <a:rPr lang="en-GB" sz="1100" kern="100" baseline="0" dirty="0" smtClean="0">
                          <a:effectLst/>
                          <a:latin typeface="Calibri" panose="020F0502020204030204" pitchFamily="34" charset="0"/>
                          <a:ea typeface="Calibri" panose="020F0502020204030204" pitchFamily="34" charset="0"/>
                          <a:cs typeface="Times New Roman" panose="02020603050405020304" pitchFamily="18" charset="0"/>
                        </a:rPr>
                        <a:t> Parties and raffle draw</a:t>
                      </a:r>
                      <a:endParaRPr lang="en-GB" sz="1100" kern="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5363096"/>
                  </a:ext>
                </a:extLst>
              </a:tr>
              <a:tr h="870588">
                <a:tc>
                  <a:txBody>
                    <a:bodyPr/>
                    <a:lstStyle/>
                    <a:p>
                      <a:pPr algn="ctr">
                        <a:lnSpc>
                          <a:spcPct val="107000"/>
                        </a:lnSpc>
                        <a:spcAft>
                          <a:spcPts val="0"/>
                        </a:spcAft>
                      </a:pPr>
                      <a:endParaRPr lang="en-GB" sz="10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kern="100" dirty="0" smtClean="0">
                          <a:effectLst/>
                          <a:latin typeface="Calibri" panose="020F0502020204030204" pitchFamily="34" charset="0"/>
                          <a:ea typeface="Calibri" panose="020F0502020204030204" pitchFamily="34" charset="0"/>
                          <a:cs typeface="Times New Roman" panose="02020603050405020304" pitchFamily="18" charset="0"/>
                        </a:rPr>
                        <a:t>Monday</a:t>
                      </a:r>
                      <a:r>
                        <a:rPr lang="en-GB" sz="1000" kern="100" baseline="0" dirty="0" smtClean="0">
                          <a:effectLst/>
                          <a:latin typeface="Calibri" panose="020F0502020204030204" pitchFamily="34" charset="0"/>
                          <a:ea typeface="Calibri" panose="020F0502020204030204" pitchFamily="34" charset="0"/>
                          <a:cs typeface="Times New Roman" panose="02020603050405020304" pitchFamily="18" charset="0"/>
                        </a:rPr>
                        <a:t> 6 January 2024</a:t>
                      </a:r>
                      <a:endParaRPr lang="en-GB" sz="1000" kern="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n-GB" sz="11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kern="100" dirty="0" smtClean="0">
                          <a:effectLst/>
                          <a:latin typeface="Calibri" panose="020F0502020204030204" pitchFamily="34" charset="0"/>
                          <a:ea typeface="Calibri" panose="020F0502020204030204" pitchFamily="34" charset="0"/>
                          <a:cs typeface="Times New Roman" panose="02020603050405020304" pitchFamily="18" charset="0"/>
                        </a:rPr>
                        <a:t>School </a:t>
                      </a:r>
                      <a:r>
                        <a:rPr lang="en-GB" sz="1100" kern="100" dirty="0" smtClean="0">
                          <a:effectLst/>
                          <a:latin typeface="Calibri" panose="020F0502020204030204" pitchFamily="34" charset="0"/>
                          <a:ea typeface="Calibri" panose="020F0502020204030204" pitchFamily="34" charset="0"/>
                          <a:cs typeface="Times New Roman" panose="02020603050405020304" pitchFamily="18" charset="0"/>
                        </a:rPr>
                        <a:t>inset</a:t>
                      </a:r>
                      <a:r>
                        <a:rPr lang="en-GB" sz="1100" kern="100" baseline="0" dirty="0" smtClean="0">
                          <a:effectLst/>
                          <a:latin typeface="Calibri" panose="020F0502020204030204" pitchFamily="34" charset="0"/>
                          <a:ea typeface="Calibri" panose="020F0502020204030204" pitchFamily="34" charset="0"/>
                          <a:cs typeface="Times New Roman" panose="02020603050405020304" pitchFamily="18" charset="0"/>
                        </a:rPr>
                        <a:t> day</a:t>
                      </a:r>
                      <a:endParaRPr lang="en-GB" sz="1100" kern="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5541246"/>
                  </a:ext>
                </a:extLst>
              </a:tr>
              <a:tr h="870588">
                <a:tc>
                  <a:txBody>
                    <a:bodyPr/>
                    <a:lstStyle/>
                    <a:p>
                      <a:pPr algn="ctr">
                        <a:lnSpc>
                          <a:spcPct val="107000"/>
                        </a:lnSpc>
                        <a:spcAft>
                          <a:spcPts val="0"/>
                        </a:spcAft>
                      </a:pPr>
                      <a:endParaRPr lang="en-GB" sz="10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kern="100" dirty="0" smtClean="0">
                          <a:effectLst/>
                          <a:latin typeface="Calibri" panose="020F0502020204030204" pitchFamily="34" charset="0"/>
                          <a:ea typeface="Calibri" panose="020F0502020204030204" pitchFamily="34" charset="0"/>
                          <a:cs typeface="Times New Roman" panose="02020603050405020304" pitchFamily="18" charset="0"/>
                        </a:rPr>
                        <a:t>Tuesday 7 January 2024</a:t>
                      </a:r>
                      <a:endParaRPr lang="en-GB" sz="1000" kern="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n-GB" sz="1100" kern="10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kern="100" smtClean="0">
                          <a:effectLst/>
                          <a:latin typeface="Calibri" panose="020F0502020204030204" pitchFamily="34" charset="0"/>
                          <a:ea typeface="Calibri" panose="020F0502020204030204" pitchFamily="34" charset="0"/>
                          <a:cs typeface="Times New Roman" panose="02020603050405020304" pitchFamily="18" charset="0"/>
                        </a:rPr>
                        <a:t>School reopens</a:t>
                      </a:r>
                      <a:endParaRPr lang="en-GB" sz="1100" kern="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1185187"/>
                  </a:ext>
                </a:extLst>
              </a:tr>
            </a:tbl>
          </a:graphicData>
        </a:graphic>
      </p:graphicFrame>
    </p:spTree>
    <p:extLst>
      <p:ext uri="{BB962C8B-B14F-4D97-AF65-F5344CB8AC3E}">
        <p14:creationId xmlns:p14="http://schemas.microsoft.com/office/powerpoint/2010/main" val="2582494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B50CDD0-597C-6649-A39C-F1FB6ABD1F1B}"/>
              </a:ext>
            </a:extLst>
          </p:cNvPr>
          <p:cNvSpPr/>
          <p:nvPr/>
        </p:nvSpPr>
        <p:spPr>
          <a:xfrm>
            <a:off x="-8254" y="-14230"/>
            <a:ext cx="7559675" cy="1621962"/>
          </a:xfrm>
          <a:prstGeom prst="rect">
            <a:avLst/>
          </a:prstGeom>
          <a:solidFill>
            <a:srgbClr val="BA2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 name="TextBox 3"/>
          <p:cNvSpPr txBox="1"/>
          <p:nvPr/>
        </p:nvSpPr>
        <p:spPr>
          <a:xfrm>
            <a:off x="3798461" y="2628099"/>
            <a:ext cx="3087132" cy="784830"/>
          </a:xfrm>
          <a:prstGeom prst="rect">
            <a:avLst/>
          </a:prstGeom>
          <a:noFill/>
        </p:spPr>
        <p:txBody>
          <a:bodyPr wrap="square" rtlCol="0">
            <a:spAutoFit/>
          </a:bodyPr>
          <a:lstStyle/>
          <a:p>
            <a:pPr algn="just"/>
            <a:endParaRPr lang="en-US" sz="1100" dirty="0"/>
          </a:p>
          <a:p>
            <a:pPr algn="just"/>
            <a:endParaRPr lang="en-US" sz="1100" dirty="0"/>
          </a:p>
          <a:p>
            <a:pPr algn="just"/>
            <a:endParaRPr lang="en-US" sz="1100" b="1" u="sng" dirty="0"/>
          </a:p>
          <a:p>
            <a:pPr fontAlgn="base"/>
            <a:endParaRPr lang="en-US" sz="1100" dirty="0"/>
          </a:p>
        </p:txBody>
      </p:sp>
      <p:sp>
        <p:nvSpPr>
          <p:cNvPr id="17" name="Rectangle 16">
            <a:extLst>
              <a:ext uri="{FF2B5EF4-FFF2-40B4-BE49-F238E27FC236}">
                <a16:creationId xmlns:a16="http://schemas.microsoft.com/office/drawing/2014/main" id="{5B50CDD0-597C-6649-A39C-F1FB6ABD1F1B}"/>
              </a:ext>
            </a:extLst>
          </p:cNvPr>
          <p:cNvSpPr/>
          <p:nvPr/>
        </p:nvSpPr>
        <p:spPr>
          <a:xfrm>
            <a:off x="7068820" y="0"/>
            <a:ext cx="490854" cy="10470401"/>
          </a:xfrm>
          <a:prstGeom prst="rect">
            <a:avLst/>
          </a:prstGeom>
          <a:solidFill>
            <a:srgbClr val="BA2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1" name="Rectangle 20">
            <a:extLst>
              <a:ext uri="{FF2B5EF4-FFF2-40B4-BE49-F238E27FC236}">
                <a16:creationId xmlns:a16="http://schemas.microsoft.com/office/drawing/2014/main" id="{5B50CDD0-597C-6649-A39C-F1FB6ABD1F1B}"/>
              </a:ext>
            </a:extLst>
          </p:cNvPr>
          <p:cNvSpPr/>
          <p:nvPr/>
        </p:nvSpPr>
        <p:spPr>
          <a:xfrm>
            <a:off x="-1" y="9887448"/>
            <a:ext cx="7559676" cy="811050"/>
          </a:xfrm>
          <a:prstGeom prst="rect">
            <a:avLst/>
          </a:prstGeom>
          <a:solidFill>
            <a:srgbClr val="BA2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6" name="AutoShape 2" descr="Every Day Counts – School Attendance – Herne Hill Primary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100" dirty="0"/>
          </a:p>
        </p:txBody>
      </p:sp>
      <p:sp>
        <p:nvSpPr>
          <p:cNvPr id="9" name="TextBox 8"/>
          <p:cNvSpPr txBox="1"/>
          <p:nvPr/>
        </p:nvSpPr>
        <p:spPr>
          <a:xfrm>
            <a:off x="231775" y="7229"/>
            <a:ext cx="7018654" cy="954107"/>
          </a:xfrm>
          <a:prstGeom prst="rect">
            <a:avLst/>
          </a:prstGeom>
          <a:noFill/>
        </p:spPr>
        <p:txBody>
          <a:bodyPr wrap="square" rtlCol="0">
            <a:spAutoFit/>
          </a:bodyPr>
          <a:lstStyle/>
          <a:p>
            <a:pPr algn="ctr"/>
            <a:r>
              <a:rPr lang="en-GB" sz="2800" b="1" u="sng" dirty="0">
                <a:solidFill>
                  <a:schemeClr val="bg1"/>
                </a:solidFill>
              </a:rPr>
              <a:t>STAR OF THE WEEK</a:t>
            </a:r>
            <a:r>
              <a:rPr lang="en-GB" sz="2800" b="1" u="sng" baseline="30000" dirty="0">
                <a:solidFill>
                  <a:schemeClr val="bg1"/>
                </a:solidFill>
              </a:rPr>
              <a:t> </a:t>
            </a:r>
            <a:r>
              <a:rPr lang="en-GB" sz="2800" b="1" u="sng" dirty="0">
                <a:solidFill>
                  <a:schemeClr val="bg1"/>
                </a:solidFill>
              </a:rPr>
              <a:t> </a:t>
            </a:r>
          </a:p>
          <a:p>
            <a:pPr algn="ctr"/>
            <a:r>
              <a:rPr lang="en-GB" sz="2800" b="1" u="sng" dirty="0" smtClean="0">
                <a:solidFill>
                  <a:schemeClr val="bg1"/>
                </a:solidFill>
              </a:rPr>
              <a:t>25th November </a:t>
            </a:r>
            <a:r>
              <a:rPr lang="en-GB" sz="2800" b="1" u="sng" dirty="0">
                <a:solidFill>
                  <a:schemeClr val="bg1"/>
                </a:solidFill>
              </a:rPr>
              <a:t>– </a:t>
            </a:r>
            <a:r>
              <a:rPr lang="en-GB" sz="2800" b="1" u="sng" dirty="0" smtClean="0">
                <a:solidFill>
                  <a:schemeClr val="bg1"/>
                </a:solidFill>
              </a:rPr>
              <a:t>29th November </a:t>
            </a:r>
            <a:r>
              <a:rPr lang="en-GB" sz="2800" b="1" u="sng" dirty="0">
                <a:solidFill>
                  <a:schemeClr val="bg1"/>
                </a:solidFill>
              </a:rPr>
              <a:t>2024</a:t>
            </a:r>
          </a:p>
        </p:txBody>
      </p:sp>
      <p:sp>
        <p:nvSpPr>
          <p:cNvPr id="2" name="AutoShape 2" descr="Image result for star imag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100" dirty="0"/>
          </a:p>
        </p:txBody>
      </p:sp>
      <p:sp>
        <p:nvSpPr>
          <p:cNvPr id="3" name="AutoShape 2" descr="127,650 Golden Star Stock Photos - Free &amp; Royalty-Free Stock Photos from  Dreamsti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100" dirty="0"/>
          </a:p>
        </p:txBody>
      </p:sp>
      <p:graphicFrame>
        <p:nvGraphicFramePr>
          <p:cNvPr id="12" name="Table 11"/>
          <p:cNvGraphicFramePr>
            <a:graphicFrameLocks noGrp="1"/>
          </p:cNvGraphicFramePr>
          <p:nvPr>
            <p:extLst>
              <p:ext uri="{D42A27DB-BD31-4B8C-83A1-F6EECF244321}">
                <p14:modId xmlns:p14="http://schemas.microsoft.com/office/powerpoint/2010/main" val="3396370399"/>
              </p:ext>
            </p:extLst>
          </p:nvPr>
        </p:nvGraphicFramePr>
        <p:xfrm>
          <a:off x="443548" y="996202"/>
          <a:ext cx="6618316" cy="9556714"/>
        </p:xfrm>
        <a:graphic>
          <a:graphicData uri="http://schemas.openxmlformats.org/drawingml/2006/table">
            <a:tbl>
              <a:tblPr firstRow="1" bandRow="1">
                <a:tableStyleId>{00A15C55-8517-42AA-B614-E9B94910E393}</a:tableStyleId>
              </a:tblPr>
              <a:tblGrid>
                <a:gridCol w="524640">
                  <a:extLst>
                    <a:ext uri="{9D8B030D-6E8A-4147-A177-3AD203B41FA5}">
                      <a16:colId xmlns:a16="http://schemas.microsoft.com/office/drawing/2014/main" val="1176413902"/>
                    </a:ext>
                  </a:extLst>
                </a:gridCol>
                <a:gridCol w="2884489">
                  <a:extLst>
                    <a:ext uri="{9D8B030D-6E8A-4147-A177-3AD203B41FA5}">
                      <a16:colId xmlns:a16="http://schemas.microsoft.com/office/drawing/2014/main" val="2197687853"/>
                    </a:ext>
                  </a:extLst>
                </a:gridCol>
                <a:gridCol w="3000907">
                  <a:extLst>
                    <a:ext uri="{9D8B030D-6E8A-4147-A177-3AD203B41FA5}">
                      <a16:colId xmlns:a16="http://schemas.microsoft.com/office/drawing/2014/main" val="3931270887"/>
                    </a:ext>
                  </a:extLst>
                </a:gridCol>
                <a:gridCol w="208280">
                  <a:extLst>
                    <a:ext uri="{9D8B030D-6E8A-4147-A177-3AD203B41FA5}">
                      <a16:colId xmlns:a16="http://schemas.microsoft.com/office/drawing/2014/main" val="2750877036"/>
                    </a:ext>
                  </a:extLst>
                </a:gridCol>
              </a:tblGrid>
              <a:tr h="468396">
                <a:tc>
                  <a:txBody>
                    <a:bodyPr/>
                    <a:lstStyle/>
                    <a:p>
                      <a:r>
                        <a:rPr lang="en-GB" sz="1200" dirty="0"/>
                        <a:t>Class: </a:t>
                      </a:r>
                    </a:p>
                  </a:txBody>
                  <a:tcPr/>
                </a:tc>
                <a:tc>
                  <a:txBody>
                    <a:bodyPr/>
                    <a:lstStyle/>
                    <a:p>
                      <a:endParaRPr lang="en-GB" sz="1200" dirty="0"/>
                    </a:p>
                  </a:txBody>
                  <a:tcPr/>
                </a:tc>
                <a:tc gridSpan="2">
                  <a:txBody>
                    <a:bodyPr/>
                    <a:lstStyle/>
                    <a:p>
                      <a:endParaRPr lang="en-GB" sz="1200" dirty="0"/>
                    </a:p>
                  </a:txBody>
                  <a:tcPr/>
                </a:tc>
                <a:tc hMerge="1">
                  <a:txBody>
                    <a:bodyPr/>
                    <a:lstStyle/>
                    <a:p>
                      <a:endParaRPr lang="en-GB"/>
                    </a:p>
                  </a:txBody>
                  <a:tcPr/>
                </a:tc>
                <a:extLst>
                  <a:ext uri="{0D108BD9-81ED-4DB2-BD59-A6C34878D82A}">
                    <a16:rowId xmlns:a16="http://schemas.microsoft.com/office/drawing/2014/main" val="2355167248"/>
                  </a:ext>
                </a:extLst>
              </a:tr>
              <a:tr h="619696">
                <a:tc>
                  <a:txBody>
                    <a:bodyPr/>
                    <a:lstStyle/>
                    <a:p>
                      <a:r>
                        <a:rPr lang="en-GB" sz="1100" dirty="0"/>
                        <a:t>A</a:t>
                      </a:r>
                    </a:p>
                  </a:txBody>
                  <a:tcPr/>
                </a:tc>
                <a:tc>
                  <a:txBody>
                    <a:bodyPr/>
                    <a:lstStyle/>
                    <a:p>
                      <a:r>
                        <a:rPr lang="en-US" sz="1100" dirty="0" smtClean="0">
                          <a:latin typeface="+mn-lt"/>
                        </a:rPr>
                        <a:t>Chester- for his positive attitude and for being a helpful and kind member of the Nursery team</a:t>
                      </a:r>
                      <a:endParaRPr lang="en-GB" sz="1100" dirty="0">
                        <a:latin typeface="+mn-lt"/>
                      </a:endParaRPr>
                    </a:p>
                  </a:txBody>
                  <a:tcPr/>
                </a:tc>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100" dirty="0" smtClean="0">
                          <a:latin typeface="+mn-lt"/>
                        </a:rPr>
                        <a:t>Keira- for </a:t>
                      </a:r>
                      <a:r>
                        <a:rPr lang="en-US" sz="1100" b="1" dirty="0" smtClean="0">
                          <a:latin typeface="+mn-lt"/>
                        </a:rPr>
                        <a:t>aspiration</a:t>
                      </a:r>
                      <a:r>
                        <a:rPr lang="en-US" sz="1100" dirty="0" smtClean="0">
                          <a:latin typeface="+mn-lt"/>
                        </a:rPr>
                        <a:t> and her enthusiasm in all her learning, especially counting</a:t>
                      </a:r>
                      <a:endParaRPr lang="en-GB" sz="1100" dirty="0">
                        <a:latin typeface="+mn-lt"/>
                      </a:endParaRPr>
                    </a:p>
                  </a:txBody>
                  <a:tcPr/>
                </a:tc>
                <a:tc hMerge="1">
                  <a:txBody>
                    <a:bodyPr/>
                    <a:lstStyle/>
                    <a:p>
                      <a:endParaRPr lang="en-GB"/>
                    </a:p>
                  </a:txBody>
                  <a:tcPr/>
                </a:tc>
                <a:extLst>
                  <a:ext uri="{0D108BD9-81ED-4DB2-BD59-A6C34878D82A}">
                    <a16:rowId xmlns:a16="http://schemas.microsoft.com/office/drawing/2014/main" val="714500677"/>
                  </a:ext>
                </a:extLst>
              </a:tr>
              <a:tr h="437169">
                <a:tc>
                  <a:txBody>
                    <a:bodyPr/>
                    <a:lstStyle/>
                    <a:p>
                      <a:r>
                        <a:rPr lang="en-GB" sz="1100" dirty="0"/>
                        <a:t>B</a:t>
                      </a:r>
                    </a:p>
                  </a:txBody>
                  <a:tcPr/>
                </a:tc>
                <a:tc>
                  <a:txBody>
                    <a:bodyPr/>
                    <a:lstStyle/>
                    <a:p>
                      <a:r>
                        <a:rPr lang="en-US" sz="1100" dirty="0" err="1" smtClean="0">
                          <a:latin typeface="+mn-lt"/>
                        </a:rPr>
                        <a:t>Cally</a:t>
                      </a:r>
                      <a:r>
                        <a:rPr lang="en-US" sz="1100" dirty="0" smtClean="0">
                          <a:latin typeface="+mn-lt"/>
                        </a:rPr>
                        <a:t> - for her </a:t>
                      </a:r>
                      <a:r>
                        <a:rPr lang="en-US" sz="1100" b="1" dirty="0" smtClean="0">
                          <a:latin typeface="+mn-lt"/>
                        </a:rPr>
                        <a:t>aspiration</a:t>
                      </a:r>
                      <a:r>
                        <a:rPr lang="en-US" sz="1100" dirty="0" smtClean="0">
                          <a:latin typeface="+mn-lt"/>
                        </a:rPr>
                        <a:t> and trying really hard with her </a:t>
                      </a:r>
                      <a:r>
                        <a:rPr lang="en-US" sz="1100" dirty="0" err="1" smtClean="0">
                          <a:latin typeface="+mn-lt"/>
                        </a:rPr>
                        <a:t>maths</a:t>
                      </a:r>
                      <a:r>
                        <a:rPr lang="en-US" sz="1100" dirty="0" smtClean="0">
                          <a:latin typeface="+mn-lt"/>
                        </a:rPr>
                        <a:t> learning</a:t>
                      </a:r>
                      <a:endParaRPr lang="en-GB" sz="1100" dirty="0">
                        <a:latin typeface="+mn-lt"/>
                      </a:endParaRPr>
                    </a:p>
                  </a:txBody>
                  <a:tcPr/>
                </a:tc>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100" dirty="0" smtClean="0">
                          <a:latin typeface="+mn-lt"/>
                        </a:rPr>
                        <a:t>Sofia- for having an amazing first week at school and joining in with all the activities- Great teamwork</a:t>
                      </a:r>
                      <a:endParaRPr lang="en-GB" sz="1100" dirty="0">
                        <a:latin typeface="+mn-lt"/>
                      </a:endParaRPr>
                    </a:p>
                  </a:txBody>
                  <a:tcPr/>
                </a:tc>
                <a:tc hMerge="1">
                  <a:txBody>
                    <a:bodyPr/>
                    <a:lstStyle/>
                    <a:p>
                      <a:endParaRPr lang="en-GB"/>
                    </a:p>
                  </a:txBody>
                  <a:tcPr/>
                </a:tc>
                <a:extLst>
                  <a:ext uri="{0D108BD9-81ED-4DB2-BD59-A6C34878D82A}">
                    <a16:rowId xmlns:a16="http://schemas.microsoft.com/office/drawing/2014/main" val="356087045"/>
                  </a:ext>
                </a:extLst>
              </a:tr>
              <a:tr h="793101">
                <a:tc>
                  <a:txBody>
                    <a:bodyPr/>
                    <a:lstStyle/>
                    <a:p>
                      <a:r>
                        <a:rPr lang="en-GB" sz="1100" dirty="0"/>
                        <a:t>C</a:t>
                      </a:r>
                    </a:p>
                  </a:txBody>
                  <a:tcPr/>
                </a:tc>
                <a:tc>
                  <a:txBody>
                    <a:bodyPr/>
                    <a:lstStyle/>
                    <a:p>
                      <a:r>
                        <a:rPr lang="en-US" sz="1100" dirty="0" smtClean="0">
                          <a:latin typeface="+mn-lt"/>
                        </a:rPr>
                        <a:t>Luna-Rose </a:t>
                      </a:r>
                      <a:r>
                        <a:rPr lang="en-US" sz="1100" dirty="0" err="1" smtClean="0">
                          <a:latin typeface="+mn-lt"/>
                        </a:rPr>
                        <a:t>Broadhurst</a:t>
                      </a:r>
                      <a:r>
                        <a:rPr lang="en-US" sz="1100" dirty="0" smtClean="0">
                          <a:latin typeface="+mn-lt"/>
                        </a:rPr>
                        <a:t>– for showing creativity and aspiration in class. Luna is working really hard to learn the songs and actions for the Christmas performance. </a:t>
                      </a:r>
                      <a:endParaRPr lang="en-GB" sz="1100" dirty="0">
                        <a:latin typeface="+mn-lt"/>
                      </a:endParaRPr>
                    </a:p>
                  </a:txBody>
                  <a:tcPr/>
                </a:tc>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100" dirty="0" smtClean="0">
                          <a:latin typeface="+mn-lt"/>
                        </a:rPr>
                        <a:t>Yousef </a:t>
                      </a:r>
                      <a:r>
                        <a:rPr lang="en-US" sz="1100" dirty="0" err="1" smtClean="0">
                          <a:latin typeface="+mn-lt"/>
                        </a:rPr>
                        <a:t>Salar</a:t>
                      </a:r>
                      <a:r>
                        <a:rPr lang="en-US" sz="1100" dirty="0" smtClean="0">
                          <a:latin typeface="+mn-lt"/>
                        </a:rPr>
                        <a:t> – For showing </a:t>
                      </a:r>
                      <a:r>
                        <a:rPr lang="en-US" sz="1100" b="1" dirty="0" smtClean="0">
                          <a:latin typeface="+mn-lt"/>
                        </a:rPr>
                        <a:t>empathy</a:t>
                      </a:r>
                      <a:r>
                        <a:rPr lang="en-US" sz="1100" dirty="0" smtClean="0">
                          <a:latin typeface="+mn-lt"/>
                        </a:rPr>
                        <a:t> towards his friend when he hurt himself. Yousef showed great concern and made sure he was comfortable. </a:t>
                      </a:r>
                      <a:endParaRPr lang="en-GB" sz="1100" dirty="0">
                        <a:latin typeface="+mn-lt"/>
                      </a:endParaRPr>
                    </a:p>
                  </a:txBody>
                  <a:tcPr/>
                </a:tc>
                <a:tc hMerge="1">
                  <a:txBody>
                    <a:bodyPr/>
                    <a:lstStyle/>
                    <a:p>
                      <a:endParaRPr lang="en-GB"/>
                    </a:p>
                  </a:txBody>
                  <a:tcPr/>
                </a:tc>
                <a:extLst>
                  <a:ext uri="{0D108BD9-81ED-4DB2-BD59-A6C34878D82A}">
                    <a16:rowId xmlns:a16="http://schemas.microsoft.com/office/drawing/2014/main" val="191810788"/>
                  </a:ext>
                </a:extLst>
              </a:tr>
              <a:tr h="343036">
                <a:tc>
                  <a:txBody>
                    <a:bodyPr/>
                    <a:lstStyle/>
                    <a:p>
                      <a:r>
                        <a:rPr lang="en-GB" sz="1100" dirty="0"/>
                        <a:t>D</a:t>
                      </a:r>
                    </a:p>
                  </a:txBody>
                  <a:tcPr/>
                </a:tc>
                <a:tc>
                  <a:txBody>
                    <a:bodyPr/>
                    <a:lstStyle/>
                    <a:p>
                      <a:r>
                        <a:rPr lang="en-US" sz="1100" dirty="0" err="1" smtClean="0">
                          <a:latin typeface="Calibri" panose="020F0502020204030204" pitchFamily="34" charset="0"/>
                          <a:cs typeface="Calibri" panose="020F0502020204030204" pitchFamily="34" charset="0"/>
                        </a:rPr>
                        <a:t>Seb</a:t>
                      </a:r>
                      <a:r>
                        <a:rPr lang="en-US" sz="1100" dirty="0" smtClean="0">
                          <a:latin typeface="Calibri" panose="020F0502020204030204" pitchFamily="34" charset="0"/>
                          <a:cs typeface="Calibri" panose="020F0502020204030204" pitchFamily="34" charset="0"/>
                        </a:rPr>
                        <a:t>- for participation in active English</a:t>
                      </a:r>
                      <a:endParaRPr lang="en-GB" sz="1100" dirty="0">
                        <a:latin typeface="Calibri" panose="020F0502020204030204" pitchFamily="34" charset="0"/>
                        <a:cs typeface="Calibri" panose="020F0502020204030204" pitchFamily="34" charset="0"/>
                      </a:endParaRPr>
                    </a:p>
                  </a:txBody>
                  <a:tcPr/>
                </a:tc>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100" dirty="0" smtClean="0">
                          <a:latin typeface="Calibri" panose="020F0502020204030204" pitchFamily="34" charset="0"/>
                          <a:cs typeface="Calibri" panose="020F0502020204030204" pitchFamily="34" charset="0"/>
                        </a:rPr>
                        <a:t>Carter – for </a:t>
                      </a:r>
                      <a:r>
                        <a:rPr lang="en-US" sz="1100" b="1" dirty="0" smtClean="0">
                          <a:latin typeface="Calibri" panose="020F0502020204030204" pitchFamily="34" charset="0"/>
                          <a:cs typeface="Calibri" panose="020F0502020204030204" pitchFamily="34" charset="0"/>
                        </a:rPr>
                        <a:t>aspiration</a:t>
                      </a:r>
                      <a:r>
                        <a:rPr lang="en-US" sz="1100" dirty="0" smtClean="0">
                          <a:latin typeface="Calibri" panose="020F0502020204030204" pitchFamily="34" charset="0"/>
                          <a:cs typeface="Calibri" panose="020F0502020204030204" pitchFamily="34" charset="0"/>
                        </a:rPr>
                        <a:t> when writing in English</a:t>
                      </a:r>
                      <a:endParaRPr lang="en-GB" sz="1100" dirty="0">
                        <a:latin typeface="Calibri" panose="020F0502020204030204" pitchFamily="34" charset="0"/>
                        <a:cs typeface="Calibri" panose="020F0502020204030204" pitchFamily="34" charset="0"/>
                      </a:endParaRPr>
                    </a:p>
                  </a:txBody>
                  <a:tcPr/>
                </a:tc>
                <a:tc hMerge="1">
                  <a:txBody>
                    <a:bodyPr/>
                    <a:lstStyle/>
                    <a:p>
                      <a:endParaRPr lang="en-GB"/>
                    </a:p>
                  </a:txBody>
                  <a:tcPr/>
                </a:tc>
                <a:extLst>
                  <a:ext uri="{0D108BD9-81ED-4DB2-BD59-A6C34878D82A}">
                    <a16:rowId xmlns:a16="http://schemas.microsoft.com/office/drawing/2014/main" val="1053402070"/>
                  </a:ext>
                </a:extLst>
              </a:tr>
              <a:tr h="576280">
                <a:tc>
                  <a:txBody>
                    <a:bodyPr/>
                    <a:lstStyle/>
                    <a:p>
                      <a:r>
                        <a:rPr lang="en-GB" sz="1100" dirty="0"/>
                        <a:t>E</a:t>
                      </a:r>
                    </a:p>
                  </a:txBody>
                  <a:tcPr/>
                </a:tc>
                <a:tc>
                  <a:txBody>
                    <a:bodyPr/>
                    <a:lstStyle/>
                    <a:p>
                      <a:r>
                        <a:rPr lang="en-US" sz="1100" dirty="0" err="1" smtClean="0"/>
                        <a:t>Esmae</a:t>
                      </a:r>
                      <a:r>
                        <a:rPr lang="en-US" sz="1100" dirty="0" smtClean="0"/>
                        <a:t> - for </a:t>
                      </a:r>
                      <a:r>
                        <a:rPr lang="en-US" sz="1100" b="1" dirty="0" smtClean="0"/>
                        <a:t>aspiration</a:t>
                      </a:r>
                      <a:r>
                        <a:rPr lang="en-US" sz="1100" dirty="0" smtClean="0"/>
                        <a:t> in her writing. </a:t>
                      </a:r>
                      <a:r>
                        <a:rPr lang="en-US" sz="1100" dirty="0" err="1" smtClean="0"/>
                        <a:t>Esmae</a:t>
                      </a:r>
                      <a:r>
                        <a:rPr lang="en-US" sz="1100" dirty="0" smtClean="0"/>
                        <a:t> has beautifully used her phonics to create some wonderful sentences about Lila and the secret of rain!</a:t>
                      </a:r>
                    </a:p>
                    <a:p>
                      <a:endParaRPr lang="en-GB" sz="1100" dirty="0"/>
                    </a:p>
                  </a:txBody>
                  <a:tcPr/>
                </a:tc>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100" dirty="0" smtClean="0"/>
                        <a:t>Tilly for showing all the school values. Tilly has such a positive attitude, works tremendously hard and has pushed herself to create some beautiful writing, art work and really deepen her </a:t>
                      </a:r>
                      <a:r>
                        <a:rPr lang="en-US" sz="1100" dirty="0" err="1" smtClean="0"/>
                        <a:t>maths</a:t>
                      </a:r>
                      <a:r>
                        <a:rPr lang="en-US" sz="1100" dirty="0" smtClean="0"/>
                        <a:t> skills!</a:t>
                      </a:r>
                    </a:p>
                    <a:p>
                      <a:pPr marL="0" marR="0" lvl="0" indent="0" algn="l" defTabSz="755934" rtl="0" eaLnBrk="1" fontAlgn="auto" latinLnBrk="0" hangingPunct="1">
                        <a:lnSpc>
                          <a:spcPct val="100000"/>
                        </a:lnSpc>
                        <a:spcBef>
                          <a:spcPts val="0"/>
                        </a:spcBef>
                        <a:spcAft>
                          <a:spcPts val="0"/>
                        </a:spcAft>
                        <a:buClrTx/>
                        <a:buSzTx/>
                        <a:buFontTx/>
                        <a:buNone/>
                        <a:tabLst/>
                        <a:defRPr/>
                      </a:pPr>
                      <a:endParaRPr lang="en-GB" sz="1100" dirty="0"/>
                    </a:p>
                  </a:txBody>
                  <a:tcPr/>
                </a:tc>
                <a:tc hMerge="1">
                  <a:txBody>
                    <a:bodyPr/>
                    <a:lstStyle/>
                    <a:p>
                      <a:endParaRPr lang="en-GB"/>
                    </a:p>
                  </a:txBody>
                  <a:tcPr/>
                </a:tc>
                <a:extLst>
                  <a:ext uri="{0D108BD9-81ED-4DB2-BD59-A6C34878D82A}">
                    <a16:rowId xmlns:a16="http://schemas.microsoft.com/office/drawing/2014/main" val="2542760666"/>
                  </a:ext>
                </a:extLst>
              </a:tr>
              <a:tr h="629323">
                <a:tc>
                  <a:txBody>
                    <a:bodyPr/>
                    <a:lstStyle/>
                    <a:p>
                      <a:r>
                        <a:rPr lang="en-GB" sz="1100" dirty="0"/>
                        <a:t>F</a:t>
                      </a:r>
                    </a:p>
                  </a:txBody>
                  <a:tcPr/>
                </a:tc>
                <a:tc>
                  <a:txBody>
                    <a:bodyPr/>
                    <a:lstStyle/>
                    <a:p>
                      <a:r>
                        <a:rPr lang="en-US" sz="1100" dirty="0" smtClean="0">
                          <a:latin typeface="+mn-lt"/>
                        </a:rPr>
                        <a:t>Amelie – for </a:t>
                      </a:r>
                      <a:r>
                        <a:rPr lang="en-US" sz="1100" b="1" dirty="0" smtClean="0">
                          <a:latin typeface="+mn-lt"/>
                        </a:rPr>
                        <a:t>aspiration</a:t>
                      </a:r>
                      <a:r>
                        <a:rPr lang="en-US" sz="1100" dirty="0" smtClean="0">
                          <a:latin typeface="+mn-lt"/>
                        </a:rPr>
                        <a:t> – Amelie has had high expectations of herself and her presentation in English this week and has felt really proud of her work. </a:t>
                      </a:r>
                      <a:endParaRPr lang="en-GB" sz="1100" dirty="0">
                        <a:latin typeface="+mn-lt"/>
                      </a:endParaRPr>
                    </a:p>
                  </a:txBody>
                  <a:tcPr/>
                </a:tc>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100" dirty="0" smtClean="0">
                          <a:latin typeface="+mn-lt"/>
                        </a:rPr>
                        <a:t>James – for </a:t>
                      </a:r>
                      <a:r>
                        <a:rPr lang="en-US" sz="1100" b="1" dirty="0" smtClean="0">
                          <a:latin typeface="+mn-lt"/>
                        </a:rPr>
                        <a:t>creativity</a:t>
                      </a:r>
                      <a:r>
                        <a:rPr lang="en-US" sz="1100" dirty="0" smtClean="0">
                          <a:latin typeface="+mn-lt"/>
                        </a:rPr>
                        <a:t> and</a:t>
                      </a:r>
                      <a:r>
                        <a:rPr lang="en-US" sz="1100" b="1" dirty="0" smtClean="0">
                          <a:latin typeface="+mn-lt"/>
                        </a:rPr>
                        <a:t> aspiration </a:t>
                      </a:r>
                      <a:r>
                        <a:rPr lang="en-US" sz="1100" dirty="0" smtClean="0">
                          <a:latin typeface="+mn-lt"/>
                        </a:rPr>
                        <a:t>– You have made connections to the English language in our French lessons and also challenged yourself with your vocabulary choices in English. </a:t>
                      </a:r>
                      <a:endParaRPr lang="en-GB" sz="1100" dirty="0">
                        <a:latin typeface="+mn-lt"/>
                      </a:endParaRPr>
                    </a:p>
                  </a:txBody>
                  <a:tcPr/>
                </a:tc>
                <a:tc hMerge="1">
                  <a:txBody>
                    <a:bodyPr/>
                    <a:lstStyle/>
                    <a:p>
                      <a:endParaRPr lang="en-GB"/>
                    </a:p>
                  </a:txBody>
                  <a:tcPr/>
                </a:tc>
                <a:extLst>
                  <a:ext uri="{0D108BD9-81ED-4DB2-BD59-A6C34878D82A}">
                    <a16:rowId xmlns:a16="http://schemas.microsoft.com/office/drawing/2014/main" val="72341227"/>
                  </a:ext>
                </a:extLst>
              </a:tr>
              <a:tr h="645459">
                <a:tc>
                  <a:txBody>
                    <a:bodyPr/>
                    <a:lstStyle/>
                    <a:p>
                      <a:r>
                        <a:rPr lang="en-GB" sz="1100" dirty="0"/>
                        <a:t>G</a:t>
                      </a:r>
                    </a:p>
                  </a:txBody>
                  <a:tcPr/>
                </a:tc>
                <a:tc>
                  <a:txBody>
                    <a:bodyPr/>
                    <a:lstStyle/>
                    <a:p>
                      <a:r>
                        <a:rPr lang="en-US" sz="1100" dirty="0" smtClean="0"/>
                        <a:t>Dexter – for showing a fantastic improvement in his attitude to learning. especially proud of how much his confidence in English has improved!</a:t>
                      </a:r>
                    </a:p>
                    <a:p>
                      <a:endParaRPr lang="en-GB" sz="1100" dirty="0"/>
                    </a:p>
                  </a:txBody>
                  <a:tcPr/>
                </a:tc>
                <a:tc gridSpan="2">
                  <a:txBody>
                    <a:bodyPr/>
                    <a:lstStyle/>
                    <a:p>
                      <a:r>
                        <a:rPr lang="en-US" sz="1100" dirty="0" smtClean="0"/>
                        <a:t>Harper – for showing an improvement in her attitude to </a:t>
                      </a:r>
                      <a:r>
                        <a:rPr lang="en-US" sz="1100" dirty="0" err="1" smtClean="0"/>
                        <a:t>maths</a:t>
                      </a:r>
                      <a:r>
                        <a:rPr lang="en-US" sz="1100" dirty="0" smtClean="0"/>
                        <a:t> and showing empathy and tolerance in the discussions during PSHE.</a:t>
                      </a:r>
                    </a:p>
                    <a:p>
                      <a:endParaRPr lang="en-GB" sz="1100" dirty="0"/>
                    </a:p>
                  </a:txBody>
                  <a:tcPr/>
                </a:tc>
                <a:tc hMerge="1">
                  <a:txBody>
                    <a:bodyPr/>
                    <a:lstStyle/>
                    <a:p>
                      <a:endParaRPr lang="en-GB"/>
                    </a:p>
                  </a:txBody>
                  <a:tcPr/>
                </a:tc>
                <a:extLst>
                  <a:ext uri="{0D108BD9-81ED-4DB2-BD59-A6C34878D82A}">
                    <a16:rowId xmlns:a16="http://schemas.microsoft.com/office/drawing/2014/main" val="38214218"/>
                  </a:ext>
                </a:extLst>
              </a:tr>
              <a:tr h="656441">
                <a:tc>
                  <a:txBody>
                    <a:bodyPr/>
                    <a:lstStyle/>
                    <a:p>
                      <a:r>
                        <a:rPr lang="en-GB" sz="1100" dirty="0"/>
                        <a:t>H</a:t>
                      </a:r>
                    </a:p>
                  </a:txBody>
                  <a:tcPr/>
                </a:tc>
                <a:tc>
                  <a:txBody>
                    <a:bodyPr/>
                    <a:lstStyle/>
                    <a:p>
                      <a:pPr fontAlgn="base"/>
                      <a:r>
                        <a:rPr lang="en-US" sz="1100" dirty="0" err="1" smtClean="0">
                          <a:latin typeface="+mn-lt"/>
                        </a:rPr>
                        <a:t>Yaran</a:t>
                      </a:r>
                      <a:r>
                        <a:rPr lang="en-US" sz="1100" dirty="0" smtClean="0">
                          <a:latin typeface="+mn-lt"/>
                        </a:rPr>
                        <a:t> - for having a positive start to </a:t>
                      </a:r>
                      <a:r>
                        <a:rPr lang="en-US" sz="1100" dirty="0" err="1" smtClean="0">
                          <a:latin typeface="+mn-lt"/>
                        </a:rPr>
                        <a:t>Birley</a:t>
                      </a:r>
                      <a:r>
                        <a:rPr lang="en-US" sz="1100" dirty="0" smtClean="0">
                          <a:latin typeface="+mn-lt"/>
                        </a:rPr>
                        <a:t> Spa. She has shown all the school values in her first week</a:t>
                      </a:r>
                      <a:endParaRPr lang="en-GB" sz="1100" dirty="0">
                        <a:latin typeface="+mn-lt"/>
                      </a:endParaRPr>
                    </a:p>
                  </a:txBody>
                  <a:tcPr/>
                </a:tc>
                <a:tc gridSpan="2">
                  <a:txBody>
                    <a:bodyPr/>
                    <a:lstStyle/>
                    <a:p>
                      <a:pPr marL="0" marR="0" lvl="0" indent="0" algn="l" defTabSz="755934" rtl="0" eaLnBrk="1" fontAlgn="base" latinLnBrk="0" hangingPunct="1">
                        <a:lnSpc>
                          <a:spcPct val="100000"/>
                        </a:lnSpc>
                        <a:spcBef>
                          <a:spcPts val="0"/>
                        </a:spcBef>
                        <a:spcAft>
                          <a:spcPts val="0"/>
                        </a:spcAft>
                        <a:buClrTx/>
                        <a:buSzTx/>
                        <a:buFontTx/>
                        <a:buNone/>
                        <a:tabLst/>
                        <a:defRPr/>
                      </a:pPr>
                      <a:r>
                        <a:rPr lang="en-US" sz="1100" dirty="0" smtClean="0">
                          <a:latin typeface="+mn-lt"/>
                        </a:rPr>
                        <a:t>Maxwell – for showing </a:t>
                      </a:r>
                      <a:r>
                        <a:rPr lang="en-US" sz="1100" b="1" dirty="0" err="1" smtClean="0">
                          <a:latin typeface="+mn-lt"/>
                        </a:rPr>
                        <a:t>endeavour</a:t>
                      </a:r>
                      <a:r>
                        <a:rPr lang="en-US" sz="1100" dirty="0" smtClean="0">
                          <a:latin typeface="+mn-lt"/>
                        </a:rPr>
                        <a:t> with his writing. He has shown a positive attitude and carefully constructed his sentences</a:t>
                      </a:r>
                    </a:p>
                    <a:p>
                      <a:pPr marL="0" marR="0" lvl="0" indent="0" algn="l" defTabSz="755934" rtl="0" eaLnBrk="1" fontAlgn="base" latinLnBrk="0" hangingPunct="1">
                        <a:lnSpc>
                          <a:spcPct val="100000"/>
                        </a:lnSpc>
                        <a:spcBef>
                          <a:spcPts val="0"/>
                        </a:spcBef>
                        <a:spcAft>
                          <a:spcPts val="0"/>
                        </a:spcAft>
                        <a:buClrTx/>
                        <a:buSzTx/>
                        <a:buFontTx/>
                        <a:buNone/>
                        <a:tabLst/>
                        <a:defRPr/>
                      </a:pPr>
                      <a:endParaRPr lang="en-GB" sz="1100" dirty="0">
                        <a:latin typeface="+mn-lt"/>
                      </a:endParaRPr>
                    </a:p>
                  </a:txBody>
                  <a:tcPr/>
                </a:tc>
                <a:tc hMerge="1">
                  <a:txBody>
                    <a:bodyPr/>
                    <a:lstStyle/>
                    <a:p>
                      <a:endParaRPr lang="en-GB"/>
                    </a:p>
                  </a:txBody>
                  <a:tcPr/>
                </a:tc>
                <a:extLst>
                  <a:ext uri="{0D108BD9-81ED-4DB2-BD59-A6C34878D82A}">
                    <a16:rowId xmlns:a16="http://schemas.microsoft.com/office/drawing/2014/main" val="66320812"/>
                  </a:ext>
                </a:extLst>
              </a:tr>
              <a:tr h="1124150">
                <a:tc>
                  <a:txBody>
                    <a:bodyPr/>
                    <a:lstStyle/>
                    <a:p>
                      <a:r>
                        <a:rPr lang="en-GB" sz="1100" dirty="0"/>
                        <a:t>I</a:t>
                      </a:r>
                    </a:p>
                  </a:txBody>
                  <a:tcPr/>
                </a:tc>
                <a:tc>
                  <a:txBody>
                    <a:bodyPr/>
                    <a:lstStyle/>
                    <a:p>
                      <a:r>
                        <a:rPr lang="en-US" sz="1100" dirty="0" smtClean="0">
                          <a:latin typeface="+mn-lt"/>
                          <a:cs typeface="Calibri"/>
                        </a:rPr>
                        <a:t>George – For showing</a:t>
                      </a:r>
                      <a:r>
                        <a:rPr lang="en-US" sz="1100" b="1" dirty="0" smtClean="0">
                          <a:latin typeface="+mn-lt"/>
                          <a:cs typeface="Calibri"/>
                        </a:rPr>
                        <a:t> resilience </a:t>
                      </a:r>
                      <a:r>
                        <a:rPr lang="en-US" sz="1100" dirty="0" smtClean="0">
                          <a:latin typeface="+mn-lt"/>
                          <a:cs typeface="Calibri"/>
                        </a:rPr>
                        <a:t>and having a positive ‘I can do it’ mind-set! This has reflected in his learning and led to high quality work being produced. </a:t>
                      </a:r>
                    </a:p>
                    <a:p>
                      <a:endParaRPr lang="en-GB" sz="1100" dirty="0">
                        <a:latin typeface="Calibri"/>
                        <a:cs typeface="Calibri"/>
                      </a:endParaRPr>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100" dirty="0" smtClean="0"/>
                        <a:t>Ebony – for showing </a:t>
                      </a:r>
                      <a:r>
                        <a:rPr lang="en-US" sz="1100" b="1" dirty="0" smtClean="0"/>
                        <a:t>aspiration</a:t>
                      </a:r>
                      <a:r>
                        <a:rPr lang="en-US" sz="1100" dirty="0" smtClean="0"/>
                        <a:t> and getting involved during class/group discussions (helping her own and others learning to progress!) It’s lovely to see Ebony’s confidence continue to grow!</a:t>
                      </a:r>
                    </a:p>
                    <a:p>
                      <a:pPr marL="0" marR="0" lvl="0" indent="0" algn="l" defTabSz="755934" rtl="0" eaLnBrk="1" fontAlgn="auto" latinLnBrk="0" hangingPunct="1">
                        <a:lnSpc>
                          <a:spcPct val="100000"/>
                        </a:lnSpc>
                        <a:spcBef>
                          <a:spcPts val="0"/>
                        </a:spcBef>
                        <a:spcAft>
                          <a:spcPts val="0"/>
                        </a:spcAft>
                        <a:buClrTx/>
                        <a:buSzTx/>
                        <a:buFontTx/>
                        <a:buNone/>
                        <a:tabLst/>
                        <a:defRPr/>
                      </a:pPr>
                      <a:endParaRPr lang="en-GB" sz="1100" dirty="0"/>
                    </a:p>
                  </a:txBody>
                  <a:tcPr/>
                </a:tc>
                <a:tc>
                  <a:txBody>
                    <a:bodyPr/>
                    <a:lstStyle/>
                    <a:p>
                      <a:endParaRPr lang="en-GB" sz="1100" dirty="0"/>
                    </a:p>
                  </a:txBody>
                  <a:tcPr/>
                </a:tc>
                <a:extLst>
                  <a:ext uri="{0D108BD9-81ED-4DB2-BD59-A6C34878D82A}">
                    <a16:rowId xmlns:a16="http://schemas.microsoft.com/office/drawing/2014/main" val="1632652612"/>
                  </a:ext>
                </a:extLst>
              </a:tr>
              <a:tr h="694341">
                <a:tc>
                  <a:txBody>
                    <a:bodyPr/>
                    <a:lstStyle/>
                    <a:p>
                      <a:r>
                        <a:rPr lang="en-GB" sz="1100" dirty="0"/>
                        <a:t>J</a:t>
                      </a:r>
                    </a:p>
                  </a:txBody>
                  <a:tcPr/>
                </a:tc>
                <a:tc>
                  <a:txBody>
                    <a:bodyPr/>
                    <a:lstStyle/>
                    <a:p>
                      <a:r>
                        <a:rPr lang="en-US" sz="1100" dirty="0" smtClean="0">
                          <a:latin typeface="+mn-lt"/>
                          <a:cs typeface="Calibri"/>
                        </a:rPr>
                        <a:t>Scott – for showing </a:t>
                      </a:r>
                      <a:r>
                        <a:rPr lang="en-US" sz="1100" b="1" dirty="0" smtClean="0">
                          <a:latin typeface="+mn-lt"/>
                          <a:cs typeface="Calibri"/>
                        </a:rPr>
                        <a:t>empathy</a:t>
                      </a:r>
                      <a:r>
                        <a:rPr lang="en-US" sz="1100" dirty="0" smtClean="0">
                          <a:latin typeface="+mn-lt"/>
                          <a:cs typeface="Calibri"/>
                        </a:rPr>
                        <a:t> and </a:t>
                      </a:r>
                      <a:r>
                        <a:rPr lang="en-US" sz="1100" b="1" dirty="0" smtClean="0">
                          <a:latin typeface="+mn-lt"/>
                          <a:cs typeface="Calibri"/>
                        </a:rPr>
                        <a:t>tolerance</a:t>
                      </a:r>
                      <a:r>
                        <a:rPr lang="en-US" sz="1100" dirty="0" smtClean="0">
                          <a:latin typeface="+mn-lt"/>
                          <a:cs typeface="Calibri"/>
                        </a:rPr>
                        <a:t> in English. You are writing brilliantly as a different character this week.</a:t>
                      </a:r>
                      <a:endParaRPr lang="en-GB" sz="1100" dirty="0">
                        <a:latin typeface="Calibri"/>
                        <a:cs typeface="Calibri"/>
                      </a:endParaRPr>
                    </a:p>
                  </a:txBody>
                  <a:tcPr/>
                </a:tc>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100" dirty="0" smtClean="0">
                          <a:latin typeface="+mn-lt"/>
                        </a:rPr>
                        <a:t>Jacob- for showing </a:t>
                      </a:r>
                      <a:r>
                        <a:rPr lang="en-US" sz="1100" b="1" dirty="0" smtClean="0">
                          <a:latin typeface="+mn-lt"/>
                        </a:rPr>
                        <a:t>aspiration</a:t>
                      </a:r>
                      <a:r>
                        <a:rPr lang="en-US" sz="1100" dirty="0" smtClean="0">
                          <a:latin typeface="+mn-lt"/>
                        </a:rPr>
                        <a:t> in </a:t>
                      </a:r>
                      <a:r>
                        <a:rPr lang="en-US" sz="1100" dirty="0" err="1" smtClean="0">
                          <a:latin typeface="+mn-lt"/>
                        </a:rPr>
                        <a:t>maths</a:t>
                      </a:r>
                      <a:r>
                        <a:rPr lang="en-US" sz="1100" dirty="0" smtClean="0">
                          <a:latin typeface="+mn-lt"/>
                        </a:rPr>
                        <a:t>. You have used a place value slider to help multiply numbers by 10,100 and 1,000- well done!</a:t>
                      </a:r>
                      <a:endParaRPr lang="en-GB" sz="1100" dirty="0">
                        <a:latin typeface="+mn-lt"/>
                      </a:endParaRPr>
                    </a:p>
                  </a:txBody>
                  <a:tcPr/>
                </a:tc>
                <a:tc hMerge="1">
                  <a:txBody>
                    <a:bodyPr/>
                    <a:lstStyle/>
                    <a:p>
                      <a:endParaRPr lang="en-GB"/>
                    </a:p>
                  </a:txBody>
                  <a:tcPr/>
                </a:tc>
                <a:extLst>
                  <a:ext uri="{0D108BD9-81ED-4DB2-BD59-A6C34878D82A}">
                    <a16:rowId xmlns:a16="http://schemas.microsoft.com/office/drawing/2014/main" val="78048965"/>
                  </a:ext>
                </a:extLst>
              </a:tr>
              <a:tr h="505487">
                <a:tc>
                  <a:txBody>
                    <a:bodyPr/>
                    <a:lstStyle/>
                    <a:p>
                      <a:r>
                        <a:rPr lang="en-GB" sz="1100" dirty="0"/>
                        <a:t>K</a:t>
                      </a:r>
                    </a:p>
                  </a:txBody>
                  <a:tcPr/>
                </a:tc>
                <a:tc>
                  <a:txBody>
                    <a:bodyPr/>
                    <a:lstStyle/>
                    <a:p>
                      <a:r>
                        <a:rPr lang="en-US" sz="1100" dirty="0" smtClean="0">
                          <a:latin typeface="Calibri" panose="020F0502020204030204" pitchFamily="34" charset="0"/>
                          <a:cs typeface="Calibri" panose="020F0502020204030204" pitchFamily="34" charset="0"/>
                        </a:rPr>
                        <a:t>Kian Allen</a:t>
                      </a:r>
                      <a:r>
                        <a:rPr lang="en-US" sz="1100" baseline="0" dirty="0" smtClean="0">
                          <a:latin typeface="Calibri" panose="020F0502020204030204" pitchFamily="34" charset="0"/>
                          <a:cs typeface="Calibri" panose="020F0502020204030204" pitchFamily="34" charset="0"/>
                        </a:rPr>
                        <a:t> -</a:t>
                      </a:r>
                      <a:r>
                        <a:rPr lang="en-US" sz="1100" dirty="0" smtClean="0">
                          <a:latin typeface="Calibri" panose="020F0502020204030204" pitchFamily="34" charset="0"/>
                          <a:cs typeface="Calibri" panose="020F0502020204030204" pitchFamily="34" charset="0"/>
                        </a:rPr>
                        <a:t>- for showing </a:t>
                      </a:r>
                      <a:r>
                        <a:rPr lang="en-US" sz="1100" b="1" dirty="0" smtClean="0">
                          <a:latin typeface="Calibri" panose="020F0502020204030204" pitchFamily="34" charset="0"/>
                          <a:cs typeface="Calibri" panose="020F0502020204030204" pitchFamily="34" charset="0"/>
                        </a:rPr>
                        <a:t>empathy</a:t>
                      </a:r>
                      <a:r>
                        <a:rPr lang="en-US" sz="1100" dirty="0" smtClean="0">
                          <a:latin typeface="Calibri" panose="020F0502020204030204" pitchFamily="34" charset="0"/>
                          <a:cs typeface="Calibri" panose="020F0502020204030204" pitchFamily="34" charset="0"/>
                        </a:rPr>
                        <a:t> and </a:t>
                      </a:r>
                      <a:r>
                        <a:rPr lang="en-US" sz="1100" b="1" dirty="0" smtClean="0">
                          <a:latin typeface="Calibri" panose="020F0502020204030204" pitchFamily="34" charset="0"/>
                          <a:cs typeface="Calibri" panose="020F0502020204030204" pitchFamily="34" charset="0"/>
                        </a:rPr>
                        <a:t>tolerance </a:t>
                      </a:r>
                      <a:r>
                        <a:rPr lang="en-US" sz="1100" dirty="0" smtClean="0">
                          <a:latin typeface="Calibri" panose="020F0502020204030204" pitchFamily="34" charset="0"/>
                          <a:cs typeface="Calibri" panose="020F0502020204030204" pitchFamily="34" charset="0"/>
                        </a:rPr>
                        <a:t>in ensuring peers make the right choices</a:t>
                      </a:r>
                      <a:endParaRPr lang="en-GB" sz="1100" dirty="0">
                        <a:latin typeface="Calibri" panose="020F0502020204030204" pitchFamily="34" charset="0"/>
                        <a:cs typeface="Calibri" panose="020F0502020204030204" pitchFamily="34" charset="0"/>
                      </a:endParaRPr>
                    </a:p>
                  </a:txBody>
                  <a:tcPr/>
                </a:tc>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100" dirty="0" smtClean="0">
                          <a:latin typeface="Calibri" panose="020F0502020204030204" pitchFamily="34" charset="0"/>
                          <a:cs typeface="Calibri" panose="020F0502020204030204" pitchFamily="34" charset="0"/>
                        </a:rPr>
                        <a:t>Lucia </a:t>
                      </a:r>
                      <a:r>
                        <a:rPr lang="en-US" sz="1100" dirty="0" err="1" smtClean="0">
                          <a:latin typeface="Calibri" panose="020F0502020204030204" pitchFamily="34" charset="0"/>
                          <a:cs typeface="Calibri" panose="020F0502020204030204" pitchFamily="34" charset="0"/>
                        </a:rPr>
                        <a:t>Emes</a:t>
                      </a:r>
                      <a:r>
                        <a:rPr lang="en-US" sz="1100" dirty="0" smtClean="0">
                          <a:latin typeface="Calibri" panose="020F0502020204030204" pitchFamily="34" charset="0"/>
                          <a:cs typeface="Calibri" panose="020F0502020204030204" pitchFamily="34" charset="0"/>
                        </a:rPr>
                        <a:t> - for </a:t>
                      </a:r>
                      <a:r>
                        <a:rPr lang="en-US" sz="1100" b="1" dirty="0" smtClean="0">
                          <a:latin typeface="Calibri" panose="020F0502020204030204" pitchFamily="34" charset="0"/>
                          <a:cs typeface="Calibri" panose="020F0502020204030204" pitchFamily="34" charset="0"/>
                        </a:rPr>
                        <a:t>aspiration</a:t>
                      </a:r>
                      <a:r>
                        <a:rPr lang="en-US" sz="1100" baseline="0" dirty="0" smtClean="0">
                          <a:latin typeface="Calibri" panose="020F0502020204030204" pitchFamily="34" charset="0"/>
                          <a:cs typeface="Calibri" panose="020F0502020204030204" pitchFamily="34" charset="0"/>
                        </a:rPr>
                        <a:t> </a:t>
                      </a:r>
                      <a:r>
                        <a:rPr lang="en-US" sz="1100" dirty="0" smtClean="0">
                          <a:latin typeface="Calibri" panose="020F0502020204030204" pitchFamily="34" charset="0"/>
                          <a:cs typeface="Calibri" panose="020F0502020204030204" pitchFamily="34" charset="0"/>
                        </a:rPr>
                        <a:t>to achieve her best in her fraction work this week.</a:t>
                      </a:r>
                      <a:endParaRPr lang="en-GB" sz="1100" dirty="0">
                        <a:latin typeface="Calibri" panose="020F0502020204030204" pitchFamily="34" charset="0"/>
                        <a:cs typeface="Calibri" panose="020F0502020204030204" pitchFamily="34" charset="0"/>
                      </a:endParaRPr>
                    </a:p>
                  </a:txBody>
                  <a:tcPr/>
                </a:tc>
                <a:tc hMerge="1">
                  <a:txBody>
                    <a:bodyPr/>
                    <a:lstStyle/>
                    <a:p>
                      <a:endParaRPr lang="en-GB"/>
                    </a:p>
                  </a:txBody>
                  <a:tcPr/>
                </a:tc>
                <a:extLst>
                  <a:ext uri="{0D108BD9-81ED-4DB2-BD59-A6C34878D82A}">
                    <a16:rowId xmlns:a16="http://schemas.microsoft.com/office/drawing/2014/main" val="4209691901"/>
                  </a:ext>
                </a:extLst>
              </a:tr>
              <a:tr h="504825">
                <a:tc>
                  <a:txBody>
                    <a:bodyPr/>
                    <a:lstStyle/>
                    <a:p>
                      <a:r>
                        <a:rPr lang="en-GB" sz="1100" dirty="0"/>
                        <a:t>L</a:t>
                      </a:r>
                    </a:p>
                  </a:txBody>
                  <a:tcPr/>
                </a:tc>
                <a:tc>
                  <a:txBody>
                    <a:bodyPr/>
                    <a:lstStyle/>
                    <a:p>
                      <a:r>
                        <a:rPr lang="en-GB" sz="1100" b="0" dirty="0" smtClean="0">
                          <a:latin typeface="Calibri" panose="020F0502020204030204" pitchFamily="34" charset="0"/>
                          <a:cs typeface="Calibri" panose="020F0502020204030204" pitchFamily="34" charset="0"/>
                        </a:rPr>
                        <a:t>Logan</a:t>
                      </a:r>
                      <a:r>
                        <a:rPr lang="en-GB" sz="1100" b="0" baseline="0" dirty="0" smtClean="0">
                          <a:latin typeface="Calibri" panose="020F0502020204030204" pitchFamily="34" charset="0"/>
                          <a:cs typeface="Calibri" panose="020F0502020204030204" pitchFamily="34" charset="0"/>
                        </a:rPr>
                        <a:t> – for having the confidence to put his hand up and share his opinions with the class</a:t>
                      </a:r>
                      <a:endParaRPr lang="en-GB" sz="1100" b="0" dirty="0">
                        <a:latin typeface="Calibri" panose="020F0502020204030204" pitchFamily="34" charset="0"/>
                        <a:cs typeface="Calibri" panose="020F0502020204030204" pitchFamily="34" charset="0"/>
                      </a:endParaRPr>
                    </a:p>
                  </a:txBody>
                  <a:tcPr/>
                </a:tc>
                <a:tc gridSpan="2">
                  <a:txBody>
                    <a:bodyPr/>
                    <a:lstStyle/>
                    <a:p>
                      <a:pPr fontAlgn="base"/>
                      <a:r>
                        <a:rPr lang="en-GB" sz="1100" dirty="0" err="1" smtClean="0">
                          <a:latin typeface="+mn-lt"/>
                        </a:rPr>
                        <a:t>Iyla</a:t>
                      </a:r>
                      <a:r>
                        <a:rPr lang="en-GB" sz="1100" baseline="0" dirty="0" smtClean="0">
                          <a:latin typeface="+mn-lt"/>
                        </a:rPr>
                        <a:t> Rose – for increased confidence in maths and for being willing to have a go.</a:t>
                      </a:r>
                      <a:endParaRPr lang="en-GB" sz="1100" dirty="0">
                        <a:latin typeface="+mn-lt"/>
                      </a:endParaRPr>
                    </a:p>
                  </a:txBody>
                  <a:tcPr/>
                </a:tc>
                <a:tc hMerge="1">
                  <a:txBody>
                    <a:bodyPr/>
                    <a:lstStyle/>
                    <a:p>
                      <a:endParaRPr lang="en-GB"/>
                    </a:p>
                  </a:txBody>
                  <a:tcPr/>
                </a:tc>
                <a:extLst>
                  <a:ext uri="{0D108BD9-81ED-4DB2-BD59-A6C34878D82A}">
                    <a16:rowId xmlns:a16="http://schemas.microsoft.com/office/drawing/2014/main" val="2858073695"/>
                  </a:ext>
                </a:extLst>
              </a:tr>
              <a:tr h="340547">
                <a:tc>
                  <a:txBody>
                    <a:bodyPr/>
                    <a:lstStyle/>
                    <a:p>
                      <a:r>
                        <a:rPr lang="en-GB" sz="1100" dirty="0"/>
                        <a:t>M</a:t>
                      </a:r>
                    </a:p>
                  </a:txBody>
                  <a:tcPr/>
                </a:tc>
                <a:tc gridSpan="3">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100" b="0" dirty="0" smtClean="0">
                          <a:latin typeface="Calibri" panose="020F0502020204030204" pitchFamily="34" charset="0"/>
                          <a:cs typeface="Calibri" panose="020F0502020204030204" pitchFamily="34" charset="0"/>
                        </a:rPr>
                        <a:t>Sienna </a:t>
                      </a:r>
                      <a:r>
                        <a:rPr lang="en-US" sz="1100" b="0" dirty="0" err="1" smtClean="0">
                          <a:latin typeface="Calibri" panose="020F0502020204030204" pitchFamily="34" charset="0"/>
                          <a:cs typeface="Calibri" panose="020F0502020204030204" pitchFamily="34" charset="0"/>
                        </a:rPr>
                        <a:t>Parkin</a:t>
                      </a:r>
                      <a:r>
                        <a:rPr lang="en-US" sz="1100" b="0" dirty="0" smtClean="0">
                          <a:latin typeface="Calibri" panose="020F0502020204030204" pitchFamily="34" charset="0"/>
                          <a:cs typeface="Calibri" panose="020F0502020204030204" pitchFamily="34" charset="0"/>
                        </a:rPr>
                        <a:t> – for showing aspiration when working really hard in </a:t>
                      </a:r>
                      <a:r>
                        <a:rPr lang="en-US" sz="1100" b="0" dirty="0" err="1" smtClean="0">
                          <a:latin typeface="Calibri" panose="020F0502020204030204" pitchFamily="34" charset="0"/>
                          <a:cs typeface="Calibri" panose="020F0502020204030204" pitchFamily="34" charset="0"/>
                        </a:rPr>
                        <a:t>Maths</a:t>
                      </a:r>
                      <a:r>
                        <a:rPr lang="en-US" sz="1100" b="0" dirty="0" smtClean="0">
                          <a:latin typeface="Calibri" panose="020F0502020204030204" pitchFamily="34" charset="0"/>
                          <a:cs typeface="Calibri" panose="020F0502020204030204" pitchFamily="34" charset="0"/>
                        </a:rPr>
                        <a:t>, despite finding it quite challenging. Well done Sienna!  </a:t>
                      </a:r>
                    </a:p>
                    <a:p>
                      <a:pPr marL="0" marR="0" lvl="0" indent="0" algn="l" defTabSz="755934" rtl="0" eaLnBrk="1" fontAlgn="auto" latinLnBrk="0" hangingPunct="1">
                        <a:lnSpc>
                          <a:spcPct val="100000"/>
                        </a:lnSpc>
                        <a:spcBef>
                          <a:spcPts val="0"/>
                        </a:spcBef>
                        <a:spcAft>
                          <a:spcPts val="0"/>
                        </a:spcAft>
                        <a:buClrTx/>
                        <a:buSzTx/>
                        <a:buFontTx/>
                        <a:buNone/>
                        <a:tabLst/>
                        <a:defRPr/>
                      </a:pPr>
                      <a:endParaRPr lang="en-GB" sz="1100" b="0" dirty="0">
                        <a:latin typeface="Calibri" panose="020F0502020204030204" pitchFamily="34" charset="0"/>
                        <a:cs typeface="Calibri" panose="020F0502020204030204" pitchFamily="34" charset="0"/>
                      </a:endParaRPr>
                    </a:p>
                  </a:txBody>
                  <a:tcPr/>
                </a:tc>
                <a:tc hMerge="1">
                  <a:txBody>
                    <a:bodyPr/>
                    <a:lstStyle/>
                    <a:p>
                      <a:endParaRPr lang="en-GB" sz="1100" dirty="0"/>
                    </a:p>
                  </a:txBody>
                  <a:tcPr/>
                </a:tc>
                <a:tc hMerge="1">
                  <a:txBody>
                    <a:bodyPr/>
                    <a:lstStyle/>
                    <a:p>
                      <a:endParaRPr lang="en-GB"/>
                    </a:p>
                  </a:txBody>
                  <a:tcPr/>
                </a:tc>
                <a:extLst>
                  <a:ext uri="{0D108BD9-81ED-4DB2-BD59-A6C34878D82A}">
                    <a16:rowId xmlns:a16="http://schemas.microsoft.com/office/drawing/2014/main" val="1510700222"/>
                  </a:ext>
                </a:extLst>
              </a:tr>
            </a:tbl>
          </a:graphicData>
        </a:graphic>
      </p:graphicFrame>
      <p:sp>
        <p:nvSpPr>
          <p:cNvPr id="11" name="Rectangle 10">
            <a:extLst>
              <a:ext uri="{FF2B5EF4-FFF2-40B4-BE49-F238E27FC236}">
                <a16:creationId xmlns:a16="http://schemas.microsoft.com/office/drawing/2014/main" id="{5B50CDD0-597C-6649-A39C-F1FB6ABD1F1B}"/>
              </a:ext>
            </a:extLst>
          </p:cNvPr>
          <p:cNvSpPr/>
          <p:nvPr/>
        </p:nvSpPr>
        <p:spPr>
          <a:xfrm>
            <a:off x="-13652" y="-14230"/>
            <a:ext cx="490854" cy="10706043"/>
          </a:xfrm>
          <a:prstGeom prst="rect">
            <a:avLst/>
          </a:prstGeom>
          <a:solidFill>
            <a:srgbClr val="BA2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Tree>
    <p:extLst>
      <p:ext uri="{BB962C8B-B14F-4D97-AF65-F5344CB8AC3E}">
        <p14:creationId xmlns:p14="http://schemas.microsoft.com/office/powerpoint/2010/main" val="2506902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B50CDD0-597C-6649-A39C-F1FB6ABD1F1B}"/>
              </a:ext>
            </a:extLst>
          </p:cNvPr>
          <p:cNvSpPr/>
          <p:nvPr/>
        </p:nvSpPr>
        <p:spPr>
          <a:xfrm>
            <a:off x="7068820" y="-40606"/>
            <a:ext cx="490854" cy="10511007"/>
          </a:xfrm>
          <a:prstGeom prst="rect">
            <a:avLst/>
          </a:prstGeom>
          <a:solidFill>
            <a:srgbClr val="BA2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B50CDD0-597C-6649-A39C-F1FB6ABD1F1B}"/>
              </a:ext>
            </a:extLst>
          </p:cNvPr>
          <p:cNvSpPr/>
          <p:nvPr/>
        </p:nvSpPr>
        <p:spPr>
          <a:xfrm>
            <a:off x="-1" y="9887448"/>
            <a:ext cx="7559676" cy="811050"/>
          </a:xfrm>
          <a:prstGeom prst="rect">
            <a:avLst/>
          </a:prstGeom>
          <a:solidFill>
            <a:srgbClr val="BA2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B50CDD0-597C-6649-A39C-F1FB6ABD1F1B}"/>
              </a:ext>
            </a:extLst>
          </p:cNvPr>
          <p:cNvSpPr/>
          <p:nvPr/>
        </p:nvSpPr>
        <p:spPr>
          <a:xfrm>
            <a:off x="0" y="-14231"/>
            <a:ext cx="7551421" cy="10484631"/>
          </a:xfrm>
          <a:prstGeom prst="rect">
            <a:avLst/>
          </a:prstGeom>
          <a:solidFill>
            <a:srgbClr val="BA2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B50CDD0-597C-6649-A39C-F1FB6ABD1F1B}"/>
              </a:ext>
            </a:extLst>
          </p:cNvPr>
          <p:cNvSpPr/>
          <p:nvPr/>
        </p:nvSpPr>
        <p:spPr>
          <a:xfrm>
            <a:off x="-1" y="187491"/>
            <a:ext cx="384993" cy="10504322"/>
          </a:xfrm>
          <a:prstGeom prst="rect">
            <a:avLst/>
          </a:prstGeom>
          <a:solidFill>
            <a:srgbClr val="BA2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307975" y="187491"/>
            <a:ext cx="7023398" cy="10282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utoShape 2" descr="Every Day Counts – School Attendance – Herne Hill Primary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AutoShape 2" descr="Image result for star imag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AutoShape 2" descr="127,650 Golden Star Stock Photos - Free &amp; Royalty-Free Stock Photos from  Dreamsti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2"/>
          <a:stretch>
            <a:fillRect/>
          </a:stretch>
        </p:blipFill>
        <p:spPr>
          <a:xfrm>
            <a:off x="5391472" y="185198"/>
            <a:ext cx="1890413" cy="1026891"/>
          </a:xfrm>
          <a:prstGeom prst="rect">
            <a:avLst/>
          </a:prstGeom>
        </p:spPr>
      </p:pic>
      <p:sp>
        <p:nvSpPr>
          <p:cNvPr id="18" name="Rectangle 17"/>
          <p:cNvSpPr/>
          <p:nvPr/>
        </p:nvSpPr>
        <p:spPr>
          <a:xfrm>
            <a:off x="4117760" y="610042"/>
            <a:ext cx="2857592"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6366FE1-0D22-4E76-416C-AE9760E0C585}"/>
              </a:ext>
            </a:extLst>
          </p:cNvPr>
          <p:cNvSpPr txBox="1"/>
          <p:nvPr/>
        </p:nvSpPr>
        <p:spPr>
          <a:xfrm>
            <a:off x="-365761" y="-86586"/>
            <a:ext cx="6888169" cy="186204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Weekly Attendance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2400" b="1" u="sng" noProof="0" dirty="0" smtClean="0">
                <a:solidFill>
                  <a:prstClr val="black"/>
                </a:solidFill>
                <a:latin typeface="Calibri" panose="020F0502020204030204" pitchFamily="34" charset="0"/>
                <a:ea typeface="Calibri" panose="020F0502020204030204" pitchFamily="34" charset="0"/>
              </a:rPr>
              <a:t>25th</a:t>
            </a:r>
            <a:r>
              <a:rPr kumimoji="0" lang="en-GB" sz="2400" b="1" i="0" u="sng"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en-GB"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November – </a:t>
            </a:r>
            <a:r>
              <a:rPr lang="en-GB" sz="2400" b="1" u="sng" dirty="0" smtClean="0">
                <a:solidFill>
                  <a:prstClr val="black"/>
                </a:solidFill>
                <a:latin typeface="Calibri" panose="020F0502020204030204" pitchFamily="34" charset="0"/>
                <a:ea typeface="Calibri" panose="020F0502020204030204" pitchFamily="34" charset="0"/>
              </a:rPr>
              <a:t>29th</a:t>
            </a:r>
            <a:r>
              <a:rPr kumimoji="0" lang="en-GB" sz="2400" b="1" i="0" u="sng"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en-GB"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November 2024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Congratulations to these children who have attended everyday this week!</a:t>
            </a:r>
          </a:p>
        </p:txBody>
      </p:sp>
      <p:sp>
        <p:nvSpPr>
          <p:cNvPr id="20" name="Rectangle 19"/>
          <p:cNvSpPr/>
          <p:nvPr/>
        </p:nvSpPr>
        <p:spPr>
          <a:xfrm>
            <a:off x="460375" y="1948588"/>
            <a:ext cx="3259438" cy="43088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2467408586"/>
              </p:ext>
            </p:extLst>
          </p:nvPr>
        </p:nvGraphicFramePr>
        <p:xfrm>
          <a:off x="398158" y="1747636"/>
          <a:ext cx="6870598" cy="8788778"/>
        </p:xfrm>
        <a:graphic>
          <a:graphicData uri="http://schemas.openxmlformats.org/drawingml/2006/table">
            <a:tbl>
              <a:tblPr firstRow="1" bandRow="1">
                <a:tableStyleId>{5C22544A-7EE6-4342-B048-85BDC9FD1C3A}</a:tableStyleId>
              </a:tblPr>
              <a:tblGrid>
                <a:gridCol w="705382">
                  <a:extLst>
                    <a:ext uri="{9D8B030D-6E8A-4147-A177-3AD203B41FA5}">
                      <a16:colId xmlns:a16="http://schemas.microsoft.com/office/drawing/2014/main" val="780232462"/>
                    </a:ext>
                  </a:extLst>
                </a:gridCol>
                <a:gridCol w="817841">
                  <a:extLst>
                    <a:ext uri="{9D8B030D-6E8A-4147-A177-3AD203B41FA5}">
                      <a16:colId xmlns:a16="http://schemas.microsoft.com/office/drawing/2014/main" val="2909315302"/>
                    </a:ext>
                  </a:extLst>
                </a:gridCol>
                <a:gridCol w="962943">
                  <a:extLst>
                    <a:ext uri="{9D8B030D-6E8A-4147-A177-3AD203B41FA5}">
                      <a16:colId xmlns:a16="http://schemas.microsoft.com/office/drawing/2014/main" val="3793031397"/>
                    </a:ext>
                  </a:extLst>
                </a:gridCol>
                <a:gridCol w="1124026">
                  <a:extLst>
                    <a:ext uri="{9D8B030D-6E8A-4147-A177-3AD203B41FA5}">
                      <a16:colId xmlns:a16="http://schemas.microsoft.com/office/drawing/2014/main" val="729481717"/>
                    </a:ext>
                  </a:extLst>
                </a:gridCol>
                <a:gridCol w="1089212">
                  <a:extLst>
                    <a:ext uri="{9D8B030D-6E8A-4147-A177-3AD203B41FA5}">
                      <a16:colId xmlns:a16="http://schemas.microsoft.com/office/drawing/2014/main" val="3014012567"/>
                    </a:ext>
                  </a:extLst>
                </a:gridCol>
                <a:gridCol w="995082">
                  <a:extLst>
                    <a:ext uri="{9D8B030D-6E8A-4147-A177-3AD203B41FA5}">
                      <a16:colId xmlns:a16="http://schemas.microsoft.com/office/drawing/2014/main" val="3792532686"/>
                    </a:ext>
                  </a:extLst>
                </a:gridCol>
                <a:gridCol w="1176112">
                  <a:extLst>
                    <a:ext uri="{9D8B030D-6E8A-4147-A177-3AD203B41FA5}">
                      <a16:colId xmlns:a16="http://schemas.microsoft.com/office/drawing/2014/main" val="2798943214"/>
                    </a:ext>
                  </a:extLst>
                </a:gridCol>
              </a:tblGrid>
              <a:tr h="467738">
                <a:tc gridSpan="2">
                  <a:txBody>
                    <a:bodyPr/>
                    <a:lstStyle/>
                    <a:p>
                      <a:r>
                        <a:rPr lang="en-GB" dirty="0"/>
                        <a:t>EYFS </a:t>
                      </a:r>
                    </a:p>
                  </a:txBody>
                  <a:tcPr>
                    <a:solidFill>
                      <a:schemeClr val="accent6">
                        <a:lumMod val="60000"/>
                        <a:lumOff val="40000"/>
                      </a:schemeClr>
                    </a:solidFill>
                  </a:tcPr>
                </a:tc>
                <a:tc hMerge="1">
                  <a:txBody>
                    <a:bodyPr/>
                    <a:lstStyle/>
                    <a:p>
                      <a:endParaRPr lang="en-GB"/>
                    </a:p>
                  </a:txBody>
                  <a:tcPr/>
                </a:tc>
                <a:tc gridSpan="2">
                  <a:txBody>
                    <a:bodyPr/>
                    <a:lstStyle/>
                    <a:p>
                      <a:r>
                        <a:rPr lang="en-GB" dirty="0"/>
                        <a:t>KS1</a:t>
                      </a:r>
                    </a:p>
                  </a:txBody>
                  <a:tcPr>
                    <a:solidFill>
                      <a:schemeClr val="accent6">
                        <a:lumMod val="60000"/>
                        <a:lumOff val="40000"/>
                      </a:schemeClr>
                    </a:solidFill>
                  </a:tcPr>
                </a:tc>
                <a:tc hMerge="1">
                  <a:txBody>
                    <a:bodyPr/>
                    <a:lstStyle/>
                    <a:p>
                      <a:endParaRPr lang="en-GB"/>
                    </a:p>
                  </a:txBody>
                  <a:tcPr/>
                </a:tc>
                <a:tc gridSpan="3">
                  <a:txBody>
                    <a:bodyPr/>
                    <a:lstStyle/>
                    <a:p>
                      <a:r>
                        <a:rPr lang="en-GB" dirty="0"/>
                        <a:t>KS2 </a:t>
                      </a:r>
                    </a:p>
                  </a:txBody>
                  <a:tcPr>
                    <a:solidFill>
                      <a:schemeClr val="accent6">
                        <a:lumMod val="60000"/>
                        <a:lumOff val="4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60586165"/>
                  </a:ext>
                </a:extLst>
              </a:tr>
              <a:tr h="8056263">
                <a:tc>
                  <a:txBody>
                    <a:bodyPr/>
                    <a:lstStyle/>
                    <a:p>
                      <a:r>
                        <a:rPr lang="en-GB" sz="900" dirty="0" smtClean="0"/>
                        <a:t> Mustafa</a:t>
                      </a:r>
                    </a:p>
                    <a:p>
                      <a:r>
                        <a:rPr lang="en-GB" sz="900" dirty="0" smtClean="0"/>
                        <a:t> Billie</a:t>
                      </a:r>
                    </a:p>
                    <a:p>
                      <a:r>
                        <a:rPr lang="en-GB" sz="900" dirty="0" smtClean="0"/>
                        <a:t> </a:t>
                      </a:r>
                      <a:r>
                        <a:rPr lang="en-GB" sz="900" dirty="0" err="1" smtClean="0"/>
                        <a:t>Khenan</a:t>
                      </a:r>
                      <a:endParaRPr lang="en-GB" sz="900" dirty="0" smtClean="0"/>
                    </a:p>
                    <a:p>
                      <a:r>
                        <a:rPr lang="en-GB" sz="900" dirty="0" smtClean="0"/>
                        <a:t> Ronnie</a:t>
                      </a:r>
                    </a:p>
                    <a:p>
                      <a:r>
                        <a:rPr lang="en-GB" sz="900" dirty="0" smtClean="0"/>
                        <a:t> </a:t>
                      </a:r>
                      <a:r>
                        <a:rPr lang="en-GB" sz="900" dirty="0" err="1" smtClean="0"/>
                        <a:t>Liylah</a:t>
                      </a:r>
                      <a:r>
                        <a:rPr lang="en-GB" sz="900" dirty="0" smtClean="0"/>
                        <a:t>-Rose</a:t>
                      </a:r>
                    </a:p>
                    <a:p>
                      <a:r>
                        <a:rPr lang="en-GB" sz="900" dirty="0" smtClean="0"/>
                        <a:t> Freddie</a:t>
                      </a:r>
                    </a:p>
                    <a:p>
                      <a:r>
                        <a:rPr lang="en-GB" sz="900" dirty="0" smtClean="0"/>
                        <a:t> Kenton</a:t>
                      </a:r>
                    </a:p>
                    <a:p>
                      <a:r>
                        <a:rPr lang="en-GB" sz="900" dirty="0" smtClean="0"/>
                        <a:t> Helen</a:t>
                      </a:r>
                    </a:p>
                    <a:p>
                      <a:r>
                        <a:rPr lang="en-GB" sz="900" dirty="0" smtClean="0"/>
                        <a:t> Bobby</a:t>
                      </a:r>
                    </a:p>
                    <a:p>
                      <a:r>
                        <a:rPr lang="en-GB" sz="900" dirty="0" smtClean="0"/>
                        <a:t> Sonny</a:t>
                      </a:r>
                    </a:p>
                    <a:p>
                      <a:r>
                        <a:rPr lang="en-GB" sz="900" dirty="0" smtClean="0"/>
                        <a:t> Keira</a:t>
                      </a:r>
                    </a:p>
                    <a:p>
                      <a:r>
                        <a:rPr lang="en-GB" sz="900" dirty="0" smtClean="0"/>
                        <a:t> Chester</a:t>
                      </a:r>
                    </a:p>
                    <a:p>
                      <a:r>
                        <a:rPr lang="en-GB" sz="900" dirty="0" smtClean="0"/>
                        <a:t> Remi</a:t>
                      </a:r>
                    </a:p>
                    <a:p>
                      <a:r>
                        <a:rPr lang="en-GB" sz="900" dirty="0" smtClean="0"/>
                        <a:t> Jenson</a:t>
                      </a:r>
                    </a:p>
                    <a:p>
                      <a:r>
                        <a:rPr lang="en-GB" sz="900" dirty="0" smtClean="0"/>
                        <a:t> Layla</a:t>
                      </a:r>
                    </a:p>
                    <a:p>
                      <a:r>
                        <a:rPr lang="en-GB" sz="900" dirty="0" smtClean="0"/>
                        <a:t> Jaxon</a:t>
                      </a:r>
                    </a:p>
                    <a:p>
                      <a:r>
                        <a:rPr lang="en-GB" sz="900" dirty="0" smtClean="0"/>
                        <a:t> </a:t>
                      </a:r>
                      <a:endParaRPr lang="en-GB" sz="900" dirty="0"/>
                    </a:p>
                  </a:txBody>
                  <a:tcPr>
                    <a:solidFill>
                      <a:schemeClr val="accent6">
                        <a:lumMod val="60000"/>
                        <a:lumOff val="40000"/>
                      </a:schemeClr>
                    </a:solidFill>
                  </a:tcPr>
                </a:tc>
                <a:tc>
                  <a:txBody>
                    <a:bodyPr/>
                    <a:lstStyle/>
                    <a:p>
                      <a:r>
                        <a:rPr lang="en-GB" sz="900" dirty="0" smtClean="0"/>
                        <a:t>Ella-Rose</a:t>
                      </a:r>
                    </a:p>
                    <a:p>
                      <a:r>
                        <a:rPr lang="en-GB" sz="900" dirty="0" smtClean="0"/>
                        <a:t> Karter</a:t>
                      </a:r>
                    </a:p>
                    <a:p>
                      <a:r>
                        <a:rPr lang="en-GB" sz="900" dirty="0" smtClean="0"/>
                        <a:t> Brooke</a:t>
                      </a:r>
                    </a:p>
                    <a:p>
                      <a:r>
                        <a:rPr lang="en-GB" sz="900" dirty="0" smtClean="0"/>
                        <a:t> Ada</a:t>
                      </a:r>
                    </a:p>
                    <a:p>
                      <a:r>
                        <a:rPr lang="en-GB" sz="900" dirty="0" smtClean="0"/>
                        <a:t> Sofia</a:t>
                      </a:r>
                    </a:p>
                    <a:p>
                      <a:r>
                        <a:rPr lang="en-GB" sz="900" dirty="0" smtClean="0"/>
                        <a:t> Penelope</a:t>
                      </a:r>
                    </a:p>
                    <a:p>
                      <a:r>
                        <a:rPr lang="en-GB" sz="900" dirty="0" smtClean="0"/>
                        <a:t> River</a:t>
                      </a:r>
                    </a:p>
                    <a:p>
                      <a:r>
                        <a:rPr lang="en-GB" sz="900" dirty="0" smtClean="0"/>
                        <a:t> Jack</a:t>
                      </a:r>
                    </a:p>
                    <a:p>
                      <a:r>
                        <a:rPr lang="en-GB" sz="900" dirty="0" smtClean="0"/>
                        <a:t> </a:t>
                      </a:r>
                      <a:r>
                        <a:rPr lang="en-GB" sz="900" dirty="0" err="1" smtClean="0"/>
                        <a:t>Mylo</a:t>
                      </a:r>
                      <a:endParaRPr lang="en-GB" sz="900" dirty="0" smtClean="0"/>
                    </a:p>
                    <a:p>
                      <a:r>
                        <a:rPr lang="en-GB" sz="900" dirty="0" smtClean="0"/>
                        <a:t> Rosie</a:t>
                      </a:r>
                    </a:p>
                    <a:p>
                      <a:r>
                        <a:rPr lang="en-GB" sz="900" dirty="0" smtClean="0"/>
                        <a:t> Jaxon</a:t>
                      </a:r>
                    </a:p>
                    <a:p>
                      <a:r>
                        <a:rPr lang="en-GB" sz="900" dirty="0" smtClean="0"/>
                        <a:t> Holly</a:t>
                      </a:r>
                    </a:p>
                    <a:p>
                      <a:r>
                        <a:rPr lang="en-GB" sz="900" dirty="0" smtClean="0"/>
                        <a:t> Brody</a:t>
                      </a:r>
                    </a:p>
                    <a:p>
                      <a:r>
                        <a:rPr lang="en-GB" sz="900" dirty="0" smtClean="0"/>
                        <a:t> Cody</a:t>
                      </a:r>
                    </a:p>
                    <a:p>
                      <a:r>
                        <a:rPr lang="en-US" sz="900" dirty="0" smtClean="0"/>
                        <a:t> Noah</a:t>
                      </a:r>
                    </a:p>
                    <a:p>
                      <a:r>
                        <a:rPr lang="en-US" sz="900" dirty="0" smtClean="0"/>
                        <a:t> Maisie</a:t>
                      </a:r>
                    </a:p>
                    <a:p>
                      <a:r>
                        <a:rPr lang="en-US" sz="900" dirty="0" smtClean="0"/>
                        <a:t> Callie</a:t>
                      </a:r>
                    </a:p>
                    <a:p>
                      <a:r>
                        <a:rPr lang="en-US" sz="900" dirty="0" smtClean="0"/>
                        <a:t> Harry</a:t>
                      </a:r>
                    </a:p>
                    <a:p>
                      <a:r>
                        <a:rPr lang="en-US" sz="900" dirty="0" smtClean="0"/>
                        <a:t> Jackson</a:t>
                      </a:r>
                    </a:p>
                    <a:p>
                      <a:endParaRPr lang="en-GB" sz="900" dirty="0" smtClean="0"/>
                    </a:p>
                    <a:p>
                      <a:endParaRPr lang="en-GB" sz="900" dirty="0"/>
                    </a:p>
                  </a:txBody>
                  <a:tcPr>
                    <a:solidFill>
                      <a:schemeClr val="accent6">
                        <a:lumMod val="60000"/>
                        <a:lumOff val="40000"/>
                      </a:schemeClr>
                    </a:solidFill>
                  </a:tcPr>
                </a:tc>
                <a:tc>
                  <a:txBody>
                    <a:bodyPr/>
                    <a:lstStyle/>
                    <a:p>
                      <a:r>
                        <a:rPr lang="en-GB" sz="900" dirty="0" smtClean="0"/>
                        <a:t> Parker</a:t>
                      </a:r>
                    </a:p>
                    <a:p>
                      <a:r>
                        <a:rPr lang="en-GB" sz="900" dirty="0" smtClean="0"/>
                        <a:t> Archie</a:t>
                      </a:r>
                    </a:p>
                    <a:p>
                      <a:r>
                        <a:rPr lang="en-GB" sz="900" dirty="0" smtClean="0"/>
                        <a:t> Oliver</a:t>
                      </a:r>
                    </a:p>
                    <a:p>
                      <a:r>
                        <a:rPr lang="en-GB" sz="900" dirty="0" smtClean="0"/>
                        <a:t> </a:t>
                      </a:r>
                      <a:r>
                        <a:rPr lang="en-GB" sz="900" dirty="0" err="1" smtClean="0"/>
                        <a:t>Harlee</a:t>
                      </a:r>
                      <a:endParaRPr lang="en-GB" sz="900" dirty="0" smtClean="0"/>
                    </a:p>
                    <a:p>
                      <a:r>
                        <a:rPr lang="en-GB" sz="900" dirty="0" smtClean="0"/>
                        <a:t> Lylah</a:t>
                      </a:r>
                    </a:p>
                    <a:p>
                      <a:r>
                        <a:rPr lang="en-GB" sz="900" dirty="0" smtClean="0"/>
                        <a:t> Logan</a:t>
                      </a:r>
                    </a:p>
                    <a:p>
                      <a:r>
                        <a:rPr lang="en-GB" sz="900" dirty="0" smtClean="0"/>
                        <a:t> Freddy</a:t>
                      </a:r>
                    </a:p>
                    <a:p>
                      <a:r>
                        <a:rPr lang="en-GB" sz="900" dirty="0" smtClean="0"/>
                        <a:t> Sophie</a:t>
                      </a:r>
                    </a:p>
                    <a:p>
                      <a:r>
                        <a:rPr lang="en-GB" sz="900" dirty="0" smtClean="0"/>
                        <a:t> </a:t>
                      </a:r>
                      <a:r>
                        <a:rPr lang="en-GB" sz="900" dirty="0" err="1" smtClean="0"/>
                        <a:t>Eliseos</a:t>
                      </a:r>
                      <a:endParaRPr lang="en-GB" sz="900" dirty="0" smtClean="0"/>
                    </a:p>
                    <a:p>
                      <a:r>
                        <a:rPr lang="en-GB" sz="900" dirty="0" smtClean="0"/>
                        <a:t> Holly</a:t>
                      </a:r>
                    </a:p>
                    <a:p>
                      <a:r>
                        <a:rPr lang="en-GB" sz="900" dirty="0" smtClean="0"/>
                        <a:t> Marianna</a:t>
                      </a:r>
                    </a:p>
                    <a:p>
                      <a:r>
                        <a:rPr lang="en-GB" sz="900" dirty="0" smtClean="0"/>
                        <a:t> Summer</a:t>
                      </a:r>
                    </a:p>
                    <a:p>
                      <a:r>
                        <a:rPr lang="en-GB" sz="900" dirty="0" smtClean="0"/>
                        <a:t> Cooper</a:t>
                      </a:r>
                    </a:p>
                    <a:p>
                      <a:r>
                        <a:rPr lang="en-GB" sz="900" dirty="0" smtClean="0"/>
                        <a:t> Eliza</a:t>
                      </a:r>
                    </a:p>
                    <a:p>
                      <a:r>
                        <a:rPr lang="en-GB" sz="900" dirty="0" smtClean="0"/>
                        <a:t> Caitlyn</a:t>
                      </a:r>
                    </a:p>
                    <a:p>
                      <a:r>
                        <a:rPr lang="en-GB" sz="900" dirty="0" smtClean="0"/>
                        <a:t> Jenson</a:t>
                      </a:r>
                    </a:p>
                    <a:p>
                      <a:r>
                        <a:rPr lang="en-GB" sz="900" dirty="0" smtClean="0"/>
                        <a:t> </a:t>
                      </a:r>
                      <a:r>
                        <a:rPr lang="en-GB" sz="900" dirty="0" err="1" smtClean="0"/>
                        <a:t>Mailan</a:t>
                      </a:r>
                      <a:endParaRPr lang="en-GB" sz="900" dirty="0" smtClean="0"/>
                    </a:p>
                    <a:p>
                      <a:r>
                        <a:rPr lang="en-GB" sz="900" dirty="0" smtClean="0"/>
                        <a:t> Isla</a:t>
                      </a:r>
                    </a:p>
                    <a:p>
                      <a:r>
                        <a:rPr lang="en-GB" sz="900" dirty="0" smtClean="0"/>
                        <a:t> </a:t>
                      </a:r>
                      <a:r>
                        <a:rPr lang="en-GB" sz="900" dirty="0" err="1" smtClean="0"/>
                        <a:t>Elinam</a:t>
                      </a:r>
                      <a:endParaRPr lang="en-GB" sz="900" dirty="0" smtClean="0"/>
                    </a:p>
                    <a:p>
                      <a:r>
                        <a:rPr lang="en-GB" sz="900" dirty="0" smtClean="0"/>
                        <a:t> Harper</a:t>
                      </a:r>
                    </a:p>
                    <a:p>
                      <a:r>
                        <a:rPr lang="en-GB" sz="900" dirty="0" smtClean="0"/>
                        <a:t> Brody</a:t>
                      </a:r>
                    </a:p>
                    <a:p>
                      <a:r>
                        <a:rPr lang="en-GB" sz="900" baseline="0" dirty="0" smtClean="0"/>
                        <a:t> </a:t>
                      </a:r>
                      <a:r>
                        <a:rPr lang="en-GB" sz="900" dirty="0" smtClean="0"/>
                        <a:t>Paisley</a:t>
                      </a:r>
                    </a:p>
                    <a:p>
                      <a:r>
                        <a:rPr lang="en-GB" sz="900" dirty="0" smtClean="0"/>
                        <a:t> Ross</a:t>
                      </a:r>
                    </a:p>
                    <a:p>
                      <a:r>
                        <a:rPr lang="en-GB" sz="900" dirty="0" smtClean="0"/>
                        <a:t> Isaac</a:t>
                      </a:r>
                    </a:p>
                    <a:p>
                      <a:r>
                        <a:rPr lang="en-GB" sz="900" dirty="0" smtClean="0"/>
                        <a:t> Ella</a:t>
                      </a:r>
                    </a:p>
                    <a:p>
                      <a:r>
                        <a:rPr lang="en-GB" sz="900" dirty="0" smtClean="0"/>
                        <a:t> Isla</a:t>
                      </a:r>
                    </a:p>
                    <a:p>
                      <a:r>
                        <a:rPr lang="en-GB" sz="900" dirty="0" smtClean="0"/>
                        <a:t> Grace</a:t>
                      </a:r>
                    </a:p>
                    <a:p>
                      <a:r>
                        <a:rPr lang="en-GB" sz="900" dirty="0" smtClean="0"/>
                        <a:t> Bobby</a:t>
                      </a:r>
                    </a:p>
                    <a:p>
                      <a:r>
                        <a:rPr lang="en-GB" sz="900" dirty="0" smtClean="0"/>
                        <a:t> Arlo</a:t>
                      </a:r>
                    </a:p>
                    <a:p>
                      <a:r>
                        <a:rPr lang="en-GB" sz="900" dirty="0" smtClean="0"/>
                        <a:t> Chloe</a:t>
                      </a:r>
                    </a:p>
                    <a:p>
                      <a:r>
                        <a:rPr lang="en-GB" sz="900" dirty="0" smtClean="0"/>
                        <a:t> </a:t>
                      </a:r>
                    </a:p>
                    <a:p>
                      <a:endParaRPr lang="en-GB" sz="900" dirty="0" smtClean="0"/>
                    </a:p>
                    <a:p>
                      <a:endParaRPr lang="en-GB" sz="900" dirty="0" smtClean="0"/>
                    </a:p>
                    <a:p>
                      <a:endParaRPr lang="en-GB" sz="900" dirty="0" smtClean="0"/>
                    </a:p>
                    <a:p>
                      <a:endParaRPr lang="en-GB" sz="900" dirty="0"/>
                    </a:p>
                  </a:txBody>
                  <a:tcPr>
                    <a:solidFill>
                      <a:schemeClr val="accent6">
                        <a:lumMod val="60000"/>
                        <a:lumOff val="40000"/>
                      </a:schemeClr>
                    </a:solidFill>
                  </a:tcPr>
                </a:tc>
                <a:tc>
                  <a:txBody>
                    <a:bodyPr/>
                    <a:lstStyle/>
                    <a:p>
                      <a:r>
                        <a:rPr lang="en-GB" sz="900" baseline="0" dirty="0" smtClean="0"/>
                        <a:t> </a:t>
                      </a:r>
                      <a:r>
                        <a:rPr lang="en-GB" sz="900" dirty="0" smtClean="0"/>
                        <a:t>Ahmed</a:t>
                      </a:r>
                    </a:p>
                    <a:p>
                      <a:r>
                        <a:rPr lang="en-GB" sz="900" dirty="0" smtClean="0"/>
                        <a:t> Ross</a:t>
                      </a:r>
                    </a:p>
                    <a:p>
                      <a:r>
                        <a:rPr lang="en-GB" sz="900" dirty="0" smtClean="0"/>
                        <a:t> Rylee</a:t>
                      </a:r>
                    </a:p>
                    <a:p>
                      <a:r>
                        <a:rPr lang="en-GB" sz="900" dirty="0" smtClean="0"/>
                        <a:t> Ellie-Mae</a:t>
                      </a:r>
                    </a:p>
                    <a:p>
                      <a:r>
                        <a:rPr lang="en-GB" sz="900" dirty="0" smtClean="0"/>
                        <a:t> Louie</a:t>
                      </a:r>
                    </a:p>
                    <a:p>
                      <a:r>
                        <a:rPr lang="en-GB" sz="900" dirty="0" smtClean="0"/>
                        <a:t> Isabelle</a:t>
                      </a:r>
                    </a:p>
                    <a:p>
                      <a:r>
                        <a:rPr lang="en-GB" sz="900" dirty="0" smtClean="0"/>
                        <a:t> Alfie</a:t>
                      </a:r>
                    </a:p>
                    <a:p>
                      <a:r>
                        <a:rPr lang="en-GB" sz="900" dirty="0" smtClean="0"/>
                        <a:t> </a:t>
                      </a:r>
                      <a:r>
                        <a:rPr lang="en-GB" sz="900" dirty="0" err="1" smtClean="0"/>
                        <a:t>Mckenzie</a:t>
                      </a:r>
                      <a:endParaRPr lang="en-GB" sz="900" dirty="0" smtClean="0"/>
                    </a:p>
                    <a:p>
                      <a:r>
                        <a:rPr lang="en-GB" sz="900" dirty="0" smtClean="0"/>
                        <a:t> Ruby</a:t>
                      </a:r>
                    </a:p>
                    <a:p>
                      <a:r>
                        <a:rPr lang="en-GB" sz="900" dirty="0" smtClean="0"/>
                        <a:t> Lily</a:t>
                      </a:r>
                    </a:p>
                    <a:p>
                      <a:r>
                        <a:rPr lang="en-GB" sz="900" dirty="0" smtClean="0"/>
                        <a:t> Kya</a:t>
                      </a:r>
                    </a:p>
                    <a:p>
                      <a:r>
                        <a:rPr lang="en-GB" sz="900" dirty="0" smtClean="0"/>
                        <a:t> Matilda</a:t>
                      </a:r>
                    </a:p>
                    <a:p>
                      <a:r>
                        <a:rPr lang="en-GB" sz="900" dirty="0" smtClean="0"/>
                        <a:t> Joshua</a:t>
                      </a:r>
                    </a:p>
                    <a:p>
                      <a:r>
                        <a:rPr lang="en-GB" sz="900" dirty="0" smtClean="0"/>
                        <a:t> Precious</a:t>
                      </a:r>
                    </a:p>
                    <a:p>
                      <a:r>
                        <a:rPr lang="en-GB" sz="900" dirty="0" smtClean="0"/>
                        <a:t> Neveah</a:t>
                      </a:r>
                    </a:p>
                    <a:p>
                      <a:r>
                        <a:rPr lang="en-GB" sz="900" dirty="0" smtClean="0"/>
                        <a:t> </a:t>
                      </a:r>
                      <a:r>
                        <a:rPr lang="en-GB" sz="900" dirty="0" err="1" smtClean="0"/>
                        <a:t>Esmae</a:t>
                      </a:r>
                      <a:endParaRPr lang="en-GB" sz="900" dirty="0" smtClean="0"/>
                    </a:p>
                    <a:p>
                      <a:r>
                        <a:rPr lang="en-GB" sz="900" dirty="0" smtClean="0"/>
                        <a:t> Freddie</a:t>
                      </a:r>
                    </a:p>
                    <a:p>
                      <a:r>
                        <a:rPr lang="en-GB" sz="900" dirty="0" smtClean="0"/>
                        <a:t> Charlie</a:t>
                      </a:r>
                    </a:p>
                    <a:p>
                      <a:r>
                        <a:rPr lang="en-GB" sz="900" dirty="0" smtClean="0"/>
                        <a:t> Coby</a:t>
                      </a:r>
                    </a:p>
                    <a:p>
                      <a:r>
                        <a:rPr lang="en-GB" sz="900" dirty="0" smtClean="0"/>
                        <a:t>Bentley-Jay</a:t>
                      </a:r>
                    </a:p>
                    <a:p>
                      <a:r>
                        <a:rPr lang="en-GB" sz="900" dirty="0" smtClean="0"/>
                        <a:t> Archie</a:t>
                      </a:r>
                    </a:p>
                    <a:p>
                      <a:r>
                        <a:rPr lang="en-GB" sz="900" dirty="0" smtClean="0"/>
                        <a:t> Carter</a:t>
                      </a:r>
                    </a:p>
                    <a:p>
                      <a:r>
                        <a:rPr lang="en-GB" sz="900" dirty="0" smtClean="0"/>
                        <a:t> Georgios</a:t>
                      </a:r>
                    </a:p>
                    <a:p>
                      <a:r>
                        <a:rPr lang="en-GB" sz="900" dirty="0" smtClean="0"/>
                        <a:t> Marcie-Mae</a:t>
                      </a:r>
                    </a:p>
                    <a:p>
                      <a:r>
                        <a:rPr lang="en-GB" sz="900" dirty="0" smtClean="0"/>
                        <a:t> Lottie</a:t>
                      </a:r>
                    </a:p>
                    <a:p>
                      <a:r>
                        <a:rPr lang="en-GB" sz="900" dirty="0" smtClean="0"/>
                        <a:t> Pippa</a:t>
                      </a:r>
                    </a:p>
                    <a:p>
                      <a:r>
                        <a:rPr lang="en-GB" sz="900" dirty="0" smtClean="0"/>
                        <a:t> Olivier</a:t>
                      </a:r>
                    </a:p>
                    <a:p>
                      <a:r>
                        <a:rPr lang="en-GB" sz="900" dirty="0" smtClean="0"/>
                        <a:t> Rosie</a:t>
                      </a:r>
                    </a:p>
                    <a:p>
                      <a:r>
                        <a:rPr lang="en-GB" sz="900" dirty="0" smtClean="0"/>
                        <a:t> Henry</a:t>
                      </a:r>
                    </a:p>
                    <a:p>
                      <a:r>
                        <a:rPr lang="en-GB" sz="900" dirty="0" smtClean="0"/>
                        <a:t> Bennie</a:t>
                      </a:r>
                    </a:p>
                    <a:p>
                      <a:r>
                        <a:rPr lang="en-GB" sz="900" dirty="0" smtClean="0"/>
                        <a:t> </a:t>
                      </a:r>
                      <a:r>
                        <a:rPr lang="en-GB" sz="900" dirty="0" err="1" smtClean="0"/>
                        <a:t>Felicja</a:t>
                      </a:r>
                      <a:endParaRPr lang="en-GB" sz="900" dirty="0" smtClean="0"/>
                    </a:p>
                    <a:p>
                      <a:endParaRPr lang="en-GB" sz="900" dirty="0"/>
                    </a:p>
                  </a:txBody>
                  <a:tcPr>
                    <a:solidFill>
                      <a:schemeClr val="accent6">
                        <a:lumMod val="60000"/>
                        <a:lumOff val="40000"/>
                      </a:schemeClr>
                    </a:solidFill>
                  </a:tcPr>
                </a:tc>
                <a:tc>
                  <a:txBody>
                    <a:bodyPr/>
                    <a:lstStyle/>
                    <a:p>
                      <a:r>
                        <a:rPr lang="en-GB" sz="900" dirty="0" smtClean="0"/>
                        <a:t> Daisy Rae</a:t>
                      </a:r>
                    </a:p>
                    <a:p>
                      <a:r>
                        <a:rPr lang="en-GB" sz="900" dirty="0" smtClean="0"/>
                        <a:t> </a:t>
                      </a:r>
                      <a:r>
                        <a:rPr lang="en-GB" sz="900" dirty="0" err="1" smtClean="0"/>
                        <a:t>Boe</a:t>
                      </a:r>
                      <a:endParaRPr lang="en-GB" sz="900" dirty="0" smtClean="0"/>
                    </a:p>
                    <a:p>
                      <a:r>
                        <a:rPr lang="en-GB" sz="900" dirty="0" smtClean="0"/>
                        <a:t> Maisie-Leigh</a:t>
                      </a:r>
                    </a:p>
                    <a:p>
                      <a:r>
                        <a:rPr lang="en-GB" sz="900" dirty="0" smtClean="0"/>
                        <a:t> Lily</a:t>
                      </a:r>
                    </a:p>
                    <a:p>
                      <a:r>
                        <a:rPr lang="en-GB" sz="900" dirty="0" smtClean="0"/>
                        <a:t> Amie</a:t>
                      </a:r>
                    </a:p>
                    <a:p>
                      <a:r>
                        <a:rPr lang="en-GB" sz="900" dirty="0" smtClean="0"/>
                        <a:t> Amelia</a:t>
                      </a:r>
                    </a:p>
                    <a:p>
                      <a:r>
                        <a:rPr lang="en-GB" sz="900" dirty="0" smtClean="0"/>
                        <a:t> Max</a:t>
                      </a:r>
                    </a:p>
                    <a:p>
                      <a:r>
                        <a:rPr lang="en-GB" sz="900" dirty="0" smtClean="0"/>
                        <a:t> Evie-Rose</a:t>
                      </a:r>
                    </a:p>
                    <a:p>
                      <a:r>
                        <a:rPr lang="en-GB" sz="900" dirty="0" smtClean="0"/>
                        <a:t> </a:t>
                      </a:r>
                      <a:r>
                        <a:rPr lang="en-GB" sz="900" dirty="0" err="1" smtClean="0"/>
                        <a:t>Drini</a:t>
                      </a:r>
                      <a:endParaRPr lang="en-GB" sz="900" dirty="0" smtClean="0"/>
                    </a:p>
                    <a:p>
                      <a:r>
                        <a:rPr lang="en-GB" sz="900" dirty="0" smtClean="0"/>
                        <a:t> </a:t>
                      </a:r>
                      <a:r>
                        <a:rPr lang="en-GB" sz="900" dirty="0" err="1" smtClean="0"/>
                        <a:t>Teegan</a:t>
                      </a:r>
                      <a:endParaRPr lang="en-GB" sz="900" dirty="0" smtClean="0"/>
                    </a:p>
                    <a:p>
                      <a:r>
                        <a:rPr lang="en-GB" sz="900" dirty="0" smtClean="0"/>
                        <a:t> Louie</a:t>
                      </a:r>
                    </a:p>
                    <a:p>
                      <a:r>
                        <a:rPr lang="en-GB" sz="900" dirty="0" smtClean="0"/>
                        <a:t> Isaac</a:t>
                      </a:r>
                    </a:p>
                    <a:p>
                      <a:r>
                        <a:rPr lang="en-GB" sz="900" dirty="0" smtClean="0"/>
                        <a:t> Phoebe</a:t>
                      </a:r>
                    </a:p>
                    <a:p>
                      <a:r>
                        <a:rPr lang="en-GB" sz="900" dirty="0" smtClean="0"/>
                        <a:t> James</a:t>
                      </a:r>
                    </a:p>
                    <a:p>
                      <a:r>
                        <a:rPr lang="en-GB" sz="900" dirty="0" smtClean="0"/>
                        <a:t> Logan</a:t>
                      </a:r>
                    </a:p>
                    <a:p>
                      <a:r>
                        <a:rPr lang="en-GB" sz="900" dirty="0" smtClean="0"/>
                        <a:t> Aniyah</a:t>
                      </a:r>
                    </a:p>
                    <a:p>
                      <a:r>
                        <a:rPr lang="en-GB" sz="900" dirty="0" smtClean="0"/>
                        <a:t> Grace</a:t>
                      </a:r>
                    </a:p>
                    <a:p>
                      <a:r>
                        <a:rPr lang="en-GB" sz="900" dirty="0" smtClean="0"/>
                        <a:t> </a:t>
                      </a:r>
                      <a:r>
                        <a:rPr lang="en-GB" sz="900" dirty="0" err="1" smtClean="0"/>
                        <a:t>Milana</a:t>
                      </a:r>
                      <a:endParaRPr lang="en-GB" sz="900" dirty="0" smtClean="0"/>
                    </a:p>
                    <a:p>
                      <a:r>
                        <a:rPr lang="en-GB" sz="900" dirty="0" smtClean="0"/>
                        <a:t> Annabelle</a:t>
                      </a:r>
                    </a:p>
                    <a:p>
                      <a:r>
                        <a:rPr lang="en-GB" sz="900" dirty="0" smtClean="0"/>
                        <a:t> Layla</a:t>
                      </a:r>
                    </a:p>
                    <a:p>
                      <a:r>
                        <a:rPr lang="en-GB" sz="900" dirty="0" smtClean="0"/>
                        <a:t> Eli</a:t>
                      </a:r>
                    </a:p>
                    <a:p>
                      <a:r>
                        <a:rPr lang="en-GB" sz="900" dirty="0" smtClean="0"/>
                        <a:t> Poppy</a:t>
                      </a:r>
                    </a:p>
                    <a:p>
                      <a:r>
                        <a:rPr lang="en-GB" sz="900" baseline="0" dirty="0" smtClean="0"/>
                        <a:t> </a:t>
                      </a:r>
                      <a:r>
                        <a:rPr lang="en-GB" sz="900" dirty="0" smtClean="0"/>
                        <a:t>Calvin</a:t>
                      </a:r>
                    </a:p>
                    <a:p>
                      <a:r>
                        <a:rPr lang="en-GB" sz="900" dirty="0" smtClean="0"/>
                        <a:t> Taylor</a:t>
                      </a:r>
                    </a:p>
                    <a:p>
                      <a:r>
                        <a:rPr lang="en-GB" sz="900" dirty="0" smtClean="0"/>
                        <a:t> Darcie</a:t>
                      </a:r>
                    </a:p>
                    <a:p>
                      <a:r>
                        <a:rPr lang="en-GB" sz="900" dirty="0" smtClean="0"/>
                        <a:t> Valerie</a:t>
                      </a:r>
                    </a:p>
                    <a:p>
                      <a:r>
                        <a:rPr lang="en-GB" sz="900" dirty="0" smtClean="0"/>
                        <a:t> Amelia</a:t>
                      </a:r>
                    </a:p>
                    <a:p>
                      <a:r>
                        <a:rPr lang="en-GB" sz="900" dirty="0" smtClean="0"/>
                        <a:t> Flourish</a:t>
                      </a:r>
                    </a:p>
                    <a:p>
                      <a:r>
                        <a:rPr lang="en-GB" sz="900" dirty="0" smtClean="0"/>
                        <a:t> Tiffany-Jayne</a:t>
                      </a:r>
                    </a:p>
                    <a:p>
                      <a:r>
                        <a:rPr lang="en-GB" sz="900" dirty="0" smtClean="0"/>
                        <a:t> Charlotte</a:t>
                      </a:r>
                    </a:p>
                    <a:p>
                      <a:r>
                        <a:rPr lang="en-GB" sz="900" dirty="0" smtClean="0"/>
                        <a:t> Macey</a:t>
                      </a:r>
                    </a:p>
                    <a:p>
                      <a:r>
                        <a:rPr lang="en-GB" sz="900" dirty="0" smtClean="0"/>
                        <a:t> Harper-Leigh</a:t>
                      </a:r>
                    </a:p>
                    <a:p>
                      <a:r>
                        <a:rPr lang="en-GB" sz="900" dirty="0" smtClean="0"/>
                        <a:t> Coen</a:t>
                      </a:r>
                    </a:p>
                    <a:p>
                      <a:r>
                        <a:rPr lang="en-GB" sz="900" dirty="0" smtClean="0"/>
                        <a:t> William</a:t>
                      </a:r>
                    </a:p>
                    <a:p>
                      <a:r>
                        <a:rPr lang="en-GB" sz="900" dirty="0" smtClean="0"/>
                        <a:t> Marley</a:t>
                      </a:r>
                    </a:p>
                    <a:p>
                      <a:r>
                        <a:rPr lang="en-GB" sz="900" dirty="0" smtClean="0"/>
                        <a:t> Trisha</a:t>
                      </a:r>
                    </a:p>
                    <a:p>
                      <a:r>
                        <a:rPr lang="en-GB" sz="900" dirty="0" smtClean="0"/>
                        <a:t> Alice</a:t>
                      </a:r>
                    </a:p>
                    <a:p>
                      <a:r>
                        <a:rPr lang="en-GB" sz="900" dirty="0" smtClean="0"/>
                        <a:t> Zac</a:t>
                      </a:r>
                    </a:p>
                    <a:p>
                      <a:r>
                        <a:rPr lang="en-GB" sz="900" dirty="0" smtClean="0"/>
                        <a:t> Oliver</a:t>
                      </a:r>
                    </a:p>
                    <a:p>
                      <a:r>
                        <a:rPr lang="en-GB" sz="900" dirty="0" smtClean="0"/>
                        <a:t> Colby</a:t>
                      </a:r>
                    </a:p>
                    <a:p>
                      <a:r>
                        <a:rPr lang="en-GB" sz="900" dirty="0" smtClean="0"/>
                        <a:t> Margaret</a:t>
                      </a:r>
                    </a:p>
                    <a:p>
                      <a:r>
                        <a:rPr lang="en-GB" sz="900" dirty="0" smtClean="0"/>
                        <a:t> Lillie</a:t>
                      </a:r>
                    </a:p>
                    <a:p>
                      <a:r>
                        <a:rPr lang="en-GB" sz="900" dirty="0" smtClean="0"/>
                        <a:t> Reggie</a:t>
                      </a:r>
                    </a:p>
                    <a:p>
                      <a:r>
                        <a:rPr lang="en-GB" sz="900" dirty="0" smtClean="0"/>
                        <a:t> Alina</a:t>
                      </a:r>
                    </a:p>
                    <a:p>
                      <a:r>
                        <a:rPr lang="en-GB" sz="900" dirty="0" smtClean="0"/>
                        <a:t> Ronnie</a:t>
                      </a:r>
                    </a:p>
                    <a:p>
                      <a:r>
                        <a:rPr lang="en-GB" sz="900" dirty="0" err="1" smtClean="0"/>
                        <a:t>Golnoush</a:t>
                      </a:r>
                      <a:endParaRPr lang="en-GB" sz="900" dirty="0" smtClean="0"/>
                    </a:p>
                    <a:p>
                      <a:r>
                        <a:rPr lang="en-GB" sz="900" dirty="0" smtClean="0"/>
                        <a:t> Jacey</a:t>
                      </a:r>
                    </a:p>
                    <a:p>
                      <a:r>
                        <a:rPr lang="en-GB" sz="900" dirty="0" smtClean="0"/>
                        <a:t> Oscar</a:t>
                      </a:r>
                    </a:p>
                    <a:p>
                      <a:r>
                        <a:rPr lang="en-GB" sz="900" dirty="0" smtClean="0"/>
                        <a:t> Ollie</a:t>
                      </a:r>
                    </a:p>
                    <a:p>
                      <a:r>
                        <a:rPr lang="en-GB" sz="900" dirty="0" smtClean="0"/>
                        <a:t> Mason</a:t>
                      </a:r>
                    </a:p>
                    <a:p>
                      <a:r>
                        <a:rPr lang="en-GB" sz="900" dirty="0" smtClean="0"/>
                        <a:t> Jenson</a:t>
                      </a:r>
                    </a:p>
                    <a:p>
                      <a:r>
                        <a:rPr lang="en-GB" sz="900" dirty="0" smtClean="0"/>
                        <a:t> </a:t>
                      </a:r>
                      <a:r>
                        <a:rPr lang="en-GB" sz="900" dirty="0" err="1" smtClean="0"/>
                        <a:t>Tayen</a:t>
                      </a:r>
                      <a:endParaRPr lang="en-GB" sz="900" dirty="0" smtClean="0"/>
                    </a:p>
                    <a:p>
                      <a:r>
                        <a:rPr lang="en-GB" sz="900" dirty="0" smtClean="0"/>
                        <a:t> </a:t>
                      </a:r>
                    </a:p>
                    <a:p>
                      <a:endParaRPr lang="en-GB" sz="900" dirty="0" smtClean="0"/>
                    </a:p>
                    <a:p>
                      <a:endParaRPr lang="en-GB" sz="900" dirty="0" smtClean="0"/>
                    </a:p>
                    <a:p>
                      <a:endParaRPr lang="en-GB" sz="900" dirty="0" smtClean="0"/>
                    </a:p>
                    <a:p>
                      <a:endParaRPr lang="en-GB" sz="900" dirty="0" smtClean="0"/>
                    </a:p>
                    <a:p>
                      <a:endParaRPr lang="en-GB" sz="900" dirty="0" smtClean="0"/>
                    </a:p>
                    <a:p>
                      <a:r>
                        <a:rPr lang="en-GB" sz="900" dirty="0" smtClean="0"/>
                        <a:t> </a:t>
                      </a:r>
                    </a:p>
                    <a:p>
                      <a:endParaRPr lang="en-GB" sz="900" dirty="0"/>
                    </a:p>
                  </a:txBody>
                  <a:tcPr>
                    <a:solidFill>
                      <a:schemeClr val="accent6">
                        <a:lumMod val="60000"/>
                        <a:lumOff val="40000"/>
                      </a:schemeClr>
                    </a:solidFill>
                  </a:tcPr>
                </a:tc>
                <a:tc>
                  <a:txBody>
                    <a:bodyPr/>
                    <a:lstStyle/>
                    <a:p>
                      <a:r>
                        <a:rPr lang="en-GB" sz="900" dirty="0" smtClean="0"/>
                        <a:t>Conor</a:t>
                      </a:r>
                    </a:p>
                    <a:p>
                      <a:r>
                        <a:rPr lang="en-GB" sz="900" dirty="0" smtClean="0"/>
                        <a:t> Leon</a:t>
                      </a:r>
                    </a:p>
                    <a:p>
                      <a:r>
                        <a:rPr lang="en-GB" sz="900" dirty="0" smtClean="0"/>
                        <a:t> </a:t>
                      </a:r>
                      <a:r>
                        <a:rPr lang="en-GB" sz="900" dirty="0" err="1" smtClean="0"/>
                        <a:t>Iyla</a:t>
                      </a:r>
                      <a:r>
                        <a:rPr lang="en-GB" sz="900" dirty="0" smtClean="0"/>
                        <a:t>-Rose</a:t>
                      </a:r>
                    </a:p>
                    <a:p>
                      <a:r>
                        <a:rPr lang="en-GB" sz="900" dirty="0" smtClean="0"/>
                        <a:t> Charlie</a:t>
                      </a:r>
                    </a:p>
                    <a:p>
                      <a:r>
                        <a:rPr lang="en-GB" sz="900" dirty="0" smtClean="0"/>
                        <a:t> Amelia</a:t>
                      </a:r>
                    </a:p>
                    <a:p>
                      <a:r>
                        <a:rPr lang="en-GB" sz="900" dirty="0" smtClean="0"/>
                        <a:t> Tyler</a:t>
                      </a:r>
                    </a:p>
                    <a:p>
                      <a:r>
                        <a:rPr lang="en-GB" sz="900" dirty="0" smtClean="0"/>
                        <a:t> Alexander</a:t>
                      </a:r>
                    </a:p>
                    <a:p>
                      <a:r>
                        <a:rPr lang="en-GB" sz="900" dirty="0" smtClean="0"/>
                        <a:t> Mila</a:t>
                      </a:r>
                    </a:p>
                    <a:p>
                      <a:r>
                        <a:rPr lang="en-GB" sz="900" dirty="0" smtClean="0"/>
                        <a:t> </a:t>
                      </a:r>
                      <a:r>
                        <a:rPr lang="en-GB" sz="900" dirty="0" err="1" smtClean="0"/>
                        <a:t>Maisey</a:t>
                      </a:r>
                      <a:endParaRPr lang="en-GB" sz="900" dirty="0" smtClean="0"/>
                    </a:p>
                    <a:p>
                      <a:r>
                        <a:rPr lang="en-GB" sz="900" dirty="0" smtClean="0"/>
                        <a:t> Tommy</a:t>
                      </a:r>
                    </a:p>
                    <a:p>
                      <a:r>
                        <a:rPr lang="en-GB" sz="900" dirty="0" smtClean="0"/>
                        <a:t> Ava</a:t>
                      </a:r>
                    </a:p>
                    <a:p>
                      <a:r>
                        <a:rPr lang="en-GB" sz="900" dirty="0" smtClean="0"/>
                        <a:t> Lucas</a:t>
                      </a:r>
                    </a:p>
                    <a:p>
                      <a:r>
                        <a:rPr lang="en-GB" sz="900" dirty="0" smtClean="0"/>
                        <a:t> </a:t>
                      </a:r>
                      <a:r>
                        <a:rPr lang="en-GB" sz="900" dirty="0" err="1" smtClean="0"/>
                        <a:t>WIlliam</a:t>
                      </a:r>
                      <a:endParaRPr lang="en-GB" sz="900" dirty="0" smtClean="0"/>
                    </a:p>
                    <a:p>
                      <a:r>
                        <a:rPr lang="en-GB" sz="900" dirty="0" smtClean="0"/>
                        <a:t> Amelia</a:t>
                      </a:r>
                    </a:p>
                    <a:p>
                      <a:r>
                        <a:rPr lang="en-GB" sz="900" dirty="0" smtClean="0"/>
                        <a:t> </a:t>
                      </a:r>
                      <a:r>
                        <a:rPr lang="en-GB" sz="900" dirty="0" err="1" smtClean="0"/>
                        <a:t>Yousuf</a:t>
                      </a:r>
                      <a:endParaRPr lang="en-GB" sz="900" dirty="0" smtClean="0"/>
                    </a:p>
                    <a:p>
                      <a:r>
                        <a:rPr lang="en-GB" sz="900" dirty="0" smtClean="0"/>
                        <a:t> Oliver James</a:t>
                      </a:r>
                    </a:p>
                    <a:p>
                      <a:r>
                        <a:rPr lang="en-GB" sz="900" dirty="0" smtClean="0"/>
                        <a:t> Logan</a:t>
                      </a:r>
                    </a:p>
                    <a:p>
                      <a:r>
                        <a:rPr lang="en-GB" sz="900" dirty="0" smtClean="0"/>
                        <a:t> </a:t>
                      </a:r>
                      <a:r>
                        <a:rPr lang="en-GB" sz="900" dirty="0" err="1" smtClean="0"/>
                        <a:t>Osca</a:t>
                      </a:r>
                      <a:endParaRPr lang="en-GB" sz="900" dirty="0" smtClean="0"/>
                    </a:p>
                    <a:p>
                      <a:r>
                        <a:rPr lang="en-GB" sz="900" dirty="0" smtClean="0"/>
                        <a:t> Grace</a:t>
                      </a:r>
                    </a:p>
                    <a:p>
                      <a:r>
                        <a:rPr lang="en-GB" sz="900" dirty="0" smtClean="0"/>
                        <a:t> Charlie</a:t>
                      </a:r>
                    </a:p>
                    <a:p>
                      <a:r>
                        <a:rPr lang="en-GB" sz="900" dirty="0" smtClean="0"/>
                        <a:t>Theo</a:t>
                      </a:r>
                    </a:p>
                    <a:p>
                      <a:r>
                        <a:rPr lang="en-GB" sz="900" dirty="0" smtClean="0"/>
                        <a:t> Layton</a:t>
                      </a:r>
                    </a:p>
                    <a:p>
                      <a:r>
                        <a:rPr lang="en-GB" sz="900" dirty="0" smtClean="0"/>
                        <a:t> Piper</a:t>
                      </a:r>
                    </a:p>
                    <a:p>
                      <a:r>
                        <a:rPr lang="en-GB" sz="900" dirty="0" smtClean="0"/>
                        <a:t> Maxwell</a:t>
                      </a:r>
                    </a:p>
                    <a:p>
                      <a:r>
                        <a:rPr lang="en-GB" sz="900" dirty="0" smtClean="0"/>
                        <a:t> Beryl</a:t>
                      </a:r>
                    </a:p>
                    <a:p>
                      <a:r>
                        <a:rPr lang="en-GB" sz="900" dirty="0" smtClean="0"/>
                        <a:t> Ellis</a:t>
                      </a:r>
                    </a:p>
                    <a:p>
                      <a:r>
                        <a:rPr lang="en-GB" sz="900" dirty="0" smtClean="0"/>
                        <a:t> Gabriel</a:t>
                      </a:r>
                    </a:p>
                    <a:p>
                      <a:r>
                        <a:rPr lang="en-GB" sz="900" dirty="0" smtClean="0"/>
                        <a:t> Anaya</a:t>
                      </a:r>
                    </a:p>
                    <a:p>
                      <a:r>
                        <a:rPr lang="en-GB" sz="900" dirty="0" smtClean="0"/>
                        <a:t> Darcy</a:t>
                      </a:r>
                    </a:p>
                    <a:p>
                      <a:r>
                        <a:rPr lang="en-GB" sz="900" dirty="0" smtClean="0"/>
                        <a:t> Jaxon</a:t>
                      </a:r>
                    </a:p>
                    <a:p>
                      <a:r>
                        <a:rPr lang="en-GB" sz="900" dirty="0" smtClean="0"/>
                        <a:t> Ezra</a:t>
                      </a:r>
                    </a:p>
                    <a:p>
                      <a:r>
                        <a:rPr lang="en-GB" sz="900" dirty="0" smtClean="0"/>
                        <a:t> </a:t>
                      </a:r>
                      <a:r>
                        <a:rPr lang="en-GB" sz="900" dirty="0" err="1" smtClean="0"/>
                        <a:t>Bryley</a:t>
                      </a:r>
                      <a:endParaRPr lang="en-GB" sz="900" dirty="0" smtClean="0"/>
                    </a:p>
                    <a:p>
                      <a:r>
                        <a:rPr lang="en-GB" sz="900" dirty="0" smtClean="0"/>
                        <a:t> Alana</a:t>
                      </a:r>
                    </a:p>
                    <a:p>
                      <a:r>
                        <a:rPr lang="en-GB" sz="900" dirty="0" smtClean="0"/>
                        <a:t> Poppy-May</a:t>
                      </a:r>
                    </a:p>
                    <a:p>
                      <a:r>
                        <a:rPr lang="en-GB" sz="900" dirty="0" smtClean="0"/>
                        <a:t> </a:t>
                      </a:r>
                      <a:r>
                        <a:rPr lang="en-GB" sz="900" dirty="0" err="1" smtClean="0"/>
                        <a:t>Darcey</a:t>
                      </a:r>
                      <a:endParaRPr lang="en-GB" sz="900" dirty="0" smtClean="0"/>
                    </a:p>
                    <a:p>
                      <a:r>
                        <a:rPr lang="en-GB" sz="900" dirty="0" smtClean="0"/>
                        <a:t> Dylan</a:t>
                      </a:r>
                    </a:p>
                    <a:p>
                      <a:r>
                        <a:rPr lang="en-GB" sz="900" dirty="0" smtClean="0"/>
                        <a:t> Willow</a:t>
                      </a:r>
                    </a:p>
                    <a:p>
                      <a:r>
                        <a:rPr lang="en-GB" sz="900" dirty="0" smtClean="0"/>
                        <a:t> Amelia</a:t>
                      </a:r>
                    </a:p>
                    <a:p>
                      <a:r>
                        <a:rPr lang="en-GB" sz="900" dirty="0" smtClean="0"/>
                        <a:t> William</a:t>
                      </a:r>
                    </a:p>
                    <a:p>
                      <a:r>
                        <a:rPr lang="en-GB" sz="900" dirty="0" smtClean="0"/>
                        <a:t> </a:t>
                      </a:r>
                      <a:r>
                        <a:rPr lang="en-GB" sz="900" dirty="0" err="1" smtClean="0"/>
                        <a:t>Yaran</a:t>
                      </a:r>
                      <a:endParaRPr lang="en-GB" sz="900" dirty="0" smtClean="0"/>
                    </a:p>
                    <a:p>
                      <a:r>
                        <a:rPr lang="en-GB" sz="900" dirty="0" smtClean="0"/>
                        <a:t> Thomas</a:t>
                      </a:r>
                    </a:p>
                    <a:p>
                      <a:r>
                        <a:rPr lang="en-GB" sz="900" dirty="0" smtClean="0"/>
                        <a:t> Kyla</a:t>
                      </a:r>
                    </a:p>
                    <a:p>
                      <a:r>
                        <a:rPr lang="fr-FR" sz="900" dirty="0" smtClean="0"/>
                        <a:t>Chloe</a:t>
                      </a:r>
                    </a:p>
                    <a:p>
                      <a:r>
                        <a:rPr lang="fr-FR" sz="900" dirty="0" smtClean="0"/>
                        <a:t> Oscar</a:t>
                      </a:r>
                    </a:p>
                    <a:p>
                      <a:r>
                        <a:rPr lang="fr-FR" sz="900" dirty="0" smtClean="0"/>
                        <a:t> Lucia</a:t>
                      </a:r>
                    </a:p>
                    <a:p>
                      <a:r>
                        <a:rPr lang="fr-FR" sz="900" dirty="0" smtClean="0"/>
                        <a:t> Charlie</a:t>
                      </a:r>
                    </a:p>
                    <a:p>
                      <a:r>
                        <a:rPr lang="fr-FR" sz="900" dirty="0" smtClean="0"/>
                        <a:t> Leo</a:t>
                      </a:r>
                    </a:p>
                    <a:p>
                      <a:r>
                        <a:rPr lang="fr-FR" sz="900" dirty="0" smtClean="0"/>
                        <a:t> Sophie</a:t>
                      </a:r>
                    </a:p>
                    <a:p>
                      <a:r>
                        <a:rPr lang="fr-FR" sz="900" dirty="0" smtClean="0"/>
                        <a:t> </a:t>
                      </a:r>
                      <a:r>
                        <a:rPr lang="fr-FR" sz="900" dirty="0" err="1" smtClean="0"/>
                        <a:t>Albie</a:t>
                      </a:r>
                      <a:endParaRPr lang="fr-FR" sz="900" dirty="0" smtClean="0"/>
                    </a:p>
                    <a:p>
                      <a:r>
                        <a:rPr lang="fr-FR" sz="900" dirty="0" smtClean="0"/>
                        <a:t> James</a:t>
                      </a:r>
                    </a:p>
                    <a:p>
                      <a:r>
                        <a:rPr lang="fr-FR" sz="900" dirty="0" smtClean="0"/>
                        <a:t> </a:t>
                      </a:r>
                      <a:r>
                        <a:rPr lang="fr-FR" sz="900" dirty="0" err="1" smtClean="0"/>
                        <a:t>Emaleigh</a:t>
                      </a:r>
                      <a:endParaRPr lang="en-GB" sz="900" dirty="0"/>
                    </a:p>
                  </a:txBody>
                  <a:tcPr>
                    <a:solidFill>
                      <a:schemeClr val="accent6">
                        <a:lumMod val="60000"/>
                        <a:lumOff val="40000"/>
                      </a:schemeClr>
                    </a:solidFill>
                  </a:tcPr>
                </a:tc>
                <a:tc>
                  <a:txBody>
                    <a:bodyPr/>
                    <a:lstStyle/>
                    <a:p>
                      <a:r>
                        <a:rPr lang="en-GB" sz="900" baseline="0" dirty="0" smtClean="0"/>
                        <a:t> </a:t>
                      </a:r>
                      <a:r>
                        <a:rPr lang="en-GB" sz="900" dirty="0" smtClean="0"/>
                        <a:t>Oliver</a:t>
                      </a:r>
                    </a:p>
                    <a:p>
                      <a:r>
                        <a:rPr lang="en-GB" sz="900" dirty="0" smtClean="0"/>
                        <a:t> Jayden</a:t>
                      </a:r>
                    </a:p>
                    <a:p>
                      <a:r>
                        <a:rPr lang="en-GB" sz="900" dirty="0" smtClean="0"/>
                        <a:t> Lexi</a:t>
                      </a:r>
                    </a:p>
                    <a:p>
                      <a:r>
                        <a:rPr lang="en-GB" sz="900" dirty="0" smtClean="0"/>
                        <a:t> </a:t>
                      </a:r>
                      <a:r>
                        <a:rPr lang="en-GB" sz="900" dirty="0" err="1" smtClean="0"/>
                        <a:t>Kavern</a:t>
                      </a:r>
                      <a:endParaRPr lang="en-GB" sz="900" dirty="0" smtClean="0"/>
                    </a:p>
                    <a:p>
                      <a:r>
                        <a:rPr lang="en-GB" sz="900" dirty="0" smtClean="0"/>
                        <a:t> Ben</a:t>
                      </a:r>
                    </a:p>
                    <a:p>
                      <a:r>
                        <a:rPr lang="en-GB" sz="900" dirty="0" smtClean="0"/>
                        <a:t> Isla</a:t>
                      </a:r>
                    </a:p>
                    <a:p>
                      <a:r>
                        <a:rPr lang="en-GB" sz="900" dirty="0" smtClean="0"/>
                        <a:t> </a:t>
                      </a:r>
                      <a:r>
                        <a:rPr lang="en-GB" sz="900" dirty="0" err="1" smtClean="0"/>
                        <a:t>Caelan</a:t>
                      </a:r>
                      <a:endParaRPr lang="en-GB" sz="900" dirty="0" smtClean="0"/>
                    </a:p>
                    <a:p>
                      <a:r>
                        <a:rPr lang="en-GB" sz="900" dirty="0" smtClean="0"/>
                        <a:t> </a:t>
                      </a:r>
                      <a:r>
                        <a:rPr lang="en-GB" sz="900" dirty="0" err="1" smtClean="0"/>
                        <a:t>Kobie</a:t>
                      </a:r>
                      <a:endParaRPr lang="en-GB" sz="900" dirty="0" smtClean="0"/>
                    </a:p>
                    <a:p>
                      <a:r>
                        <a:rPr lang="en-GB" sz="900" dirty="0" smtClean="0"/>
                        <a:t> Ebony</a:t>
                      </a:r>
                    </a:p>
                    <a:p>
                      <a:r>
                        <a:rPr lang="en-GB" sz="900" dirty="0" smtClean="0"/>
                        <a:t> Jenson</a:t>
                      </a:r>
                    </a:p>
                    <a:p>
                      <a:r>
                        <a:rPr lang="en-GB" sz="900" dirty="0" smtClean="0"/>
                        <a:t> Arianna</a:t>
                      </a:r>
                    </a:p>
                    <a:p>
                      <a:r>
                        <a:rPr lang="en-GB" sz="900" dirty="0" smtClean="0"/>
                        <a:t> </a:t>
                      </a:r>
                      <a:r>
                        <a:rPr lang="en-GB" sz="900" smtClean="0"/>
                        <a:t>Cheatah</a:t>
                      </a:r>
                      <a:endParaRPr lang="en-GB" sz="900" dirty="0" smtClean="0"/>
                    </a:p>
                    <a:p>
                      <a:r>
                        <a:rPr lang="en-GB" sz="900" dirty="0" smtClean="0"/>
                        <a:t> Libby</a:t>
                      </a:r>
                    </a:p>
                    <a:p>
                      <a:r>
                        <a:rPr lang="en-GB" sz="900" dirty="0" smtClean="0"/>
                        <a:t> Oliver</a:t>
                      </a:r>
                    </a:p>
                    <a:p>
                      <a:r>
                        <a:rPr lang="en-GB" sz="900" dirty="0" smtClean="0"/>
                        <a:t> </a:t>
                      </a:r>
                      <a:r>
                        <a:rPr lang="en-GB" sz="900" dirty="0" err="1" smtClean="0"/>
                        <a:t>Tayloir</a:t>
                      </a:r>
                      <a:endParaRPr lang="en-GB" sz="900" dirty="0" smtClean="0"/>
                    </a:p>
                    <a:p>
                      <a:r>
                        <a:rPr lang="en-GB" sz="900" baseline="0" dirty="0" smtClean="0"/>
                        <a:t> </a:t>
                      </a:r>
                      <a:r>
                        <a:rPr lang="en-GB" sz="900" dirty="0" smtClean="0"/>
                        <a:t>Mohammad</a:t>
                      </a:r>
                    </a:p>
                    <a:p>
                      <a:r>
                        <a:rPr lang="en-GB" sz="900" dirty="0" smtClean="0"/>
                        <a:t> Mohammed</a:t>
                      </a:r>
                    </a:p>
                    <a:p>
                      <a:r>
                        <a:rPr lang="en-GB" sz="900" dirty="0" smtClean="0"/>
                        <a:t> </a:t>
                      </a:r>
                      <a:r>
                        <a:rPr lang="en-GB" sz="900" dirty="0" err="1" smtClean="0"/>
                        <a:t>Lacie</a:t>
                      </a:r>
                      <a:r>
                        <a:rPr lang="en-GB" sz="900" dirty="0" smtClean="0"/>
                        <a:t>-Rose</a:t>
                      </a:r>
                    </a:p>
                    <a:p>
                      <a:r>
                        <a:rPr lang="en-GB" sz="900" dirty="0" smtClean="0"/>
                        <a:t> Elizabeth</a:t>
                      </a:r>
                    </a:p>
                    <a:p>
                      <a:r>
                        <a:rPr lang="en-GB" sz="900" dirty="0" smtClean="0"/>
                        <a:t> Isabelle</a:t>
                      </a:r>
                    </a:p>
                    <a:p>
                      <a:r>
                        <a:rPr lang="en-GB" sz="900" dirty="0" smtClean="0"/>
                        <a:t> Lucy</a:t>
                      </a:r>
                    </a:p>
                    <a:p>
                      <a:r>
                        <a:rPr lang="en-GB" sz="900" dirty="0" smtClean="0"/>
                        <a:t> Jacob</a:t>
                      </a:r>
                    </a:p>
                    <a:p>
                      <a:r>
                        <a:rPr lang="en-GB" sz="900" dirty="0" smtClean="0"/>
                        <a:t> Darcie</a:t>
                      </a:r>
                    </a:p>
                    <a:p>
                      <a:r>
                        <a:rPr lang="en-GB" sz="900" dirty="0" smtClean="0"/>
                        <a:t> Leo</a:t>
                      </a:r>
                    </a:p>
                    <a:p>
                      <a:r>
                        <a:rPr lang="en-GB" sz="900" dirty="0" smtClean="0"/>
                        <a:t> Jayden</a:t>
                      </a:r>
                    </a:p>
                    <a:p>
                      <a:r>
                        <a:rPr lang="en-GB" sz="900" dirty="0" smtClean="0"/>
                        <a:t> Lukas</a:t>
                      </a:r>
                    </a:p>
                    <a:p>
                      <a:r>
                        <a:rPr lang="en-GB" sz="900" dirty="0" smtClean="0"/>
                        <a:t> Joshua</a:t>
                      </a:r>
                    </a:p>
                    <a:p>
                      <a:r>
                        <a:rPr lang="en-GB" sz="900" dirty="0" smtClean="0"/>
                        <a:t> Harry</a:t>
                      </a:r>
                    </a:p>
                    <a:p>
                      <a:r>
                        <a:rPr lang="en-GB" sz="900" dirty="0" smtClean="0"/>
                        <a:t> </a:t>
                      </a:r>
                      <a:r>
                        <a:rPr lang="en-GB" sz="900" dirty="0" err="1" smtClean="0"/>
                        <a:t>Alarnie</a:t>
                      </a:r>
                      <a:endParaRPr lang="en-GB" sz="900" dirty="0" smtClean="0"/>
                    </a:p>
                    <a:p>
                      <a:r>
                        <a:rPr lang="en-GB" sz="900" dirty="0" smtClean="0"/>
                        <a:t> Samuel</a:t>
                      </a:r>
                    </a:p>
                    <a:p>
                      <a:r>
                        <a:rPr lang="en-GB" sz="900" dirty="0" smtClean="0"/>
                        <a:t> Scott</a:t>
                      </a:r>
                    </a:p>
                    <a:p>
                      <a:r>
                        <a:rPr lang="en-GB" sz="900" dirty="0" smtClean="0"/>
                        <a:t> Evie</a:t>
                      </a:r>
                    </a:p>
                    <a:p>
                      <a:r>
                        <a:rPr lang="en-GB" sz="900" dirty="0" smtClean="0"/>
                        <a:t> Gabriel</a:t>
                      </a:r>
                    </a:p>
                    <a:p>
                      <a:r>
                        <a:rPr lang="en-GB" sz="900" dirty="0" smtClean="0"/>
                        <a:t> Amelia</a:t>
                      </a:r>
                    </a:p>
                    <a:p>
                      <a:r>
                        <a:rPr lang="en-GB" sz="900" dirty="0" smtClean="0"/>
                        <a:t> Freddie</a:t>
                      </a:r>
                    </a:p>
                    <a:p>
                      <a:r>
                        <a:rPr lang="en-GB" sz="900" dirty="0" smtClean="0"/>
                        <a:t> </a:t>
                      </a:r>
                      <a:r>
                        <a:rPr lang="en-GB" sz="900" dirty="0" err="1" smtClean="0"/>
                        <a:t>Jax</a:t>
                      </a:r>
                      <a:endParaRPr lang="en-GB" sz="900" dirty="0" smtClean="0"/>
                    </a:p>
                    <a:p>
                      <a:r>
                        <a:rPr lang="en-GB" sz="900" dirty="0" smtClean="0"/>
                        <a:t> Charlie</a:t>
                      </a:r>
                    </a:p>
                    <a:p>
                      <a:r>
                        <a:rPr lang="en-GB" sz="900" dirty="0" smtClean="0"/>
                        <a:t> Amelia</a:t>
                      </a:r>
                    </a:p>
                    <a:p>
                      <a:r>
                        <a:rPr lang="en-GB" sz="900" dirty="0" smtClean="0"/>
                        <a:t> Lyla</a:t>
                      </a:r>
                    </a:p>
                    <a:p>
                      <a:r>
                        <a:rPr lang="en-GB" sz="900" dirty="0" smtClean="0"/>
                        <a:t> Cohan</a:t>
                      </a:r>
                    </a:p>
                    <a:p>
                      <a:r>
                        <a:rPr lang="en-GB" sz="900" dirty="0" smtClean="0"/>
                        <a:t> </a:t>
                      </a:r>
                      <a:r>
                        <a:rPr lang="en-GB" sz="900" dirty="0" err="1" smtClean="0"/>
                        <a:t>Yousif</a:t>
                      </a:r>
                      <a:endParaRPr lang="en-GB" sz="900" dirty="0" smtClean="0"/>
                    </a:p>
                    <a:p>
                      <a:r>
                        <a:rPr lang="en-GB" sz="900" dirty="0" smtClean="0"/>
                        <a:t> George</a:t>
                      </a:r>
                    </a:p>
                    <a:p>
                      <a:r>
                        <a:rPr lang="en-GB" sz="900" dirty="0" smtClean="0"/>
                        <a:t> Luca</a:t>
                      </a:r>
                    </a:p>
                    <a:p>
                      <a:r>
                        <a:rPr lang="en-GB" sz="900" dirty="0" smtClean="0"/>
                        <a:t> Jacob</a:t>
                      </a:r>
                    </a:p>
                    <a:p>
                      <a:r>
                        <a:rPr lang="en-GB" sz="900" dirty="0" smtClean="0"/>
                        <a:t> Dianne</a:t>
                      </a:r>
                    </a:p>
                    <a:p>
                      <a:endParaRPr lang="en-GB" sz="900" dirty="0"/>
                    </a:p>
                  </a:txBody>
                  <a:tcPr>
                    <a:solidFill>
                      <a:schemeClr val="accent6">
                        <a:lumMod val="60000"/>
                        <a:lumOff val="40000"/>
                      </a:schemeClr>
                    </a:solidFill>
                  </a:tcPr>
                </a:tc>
                <a:extLst>
                  <a:ext uri="{0D108BD9-81ED-4DB2-BD59-A6C34878D82A}">
                    <a16:rowId xmlns:a16="http://schemas.microsoft.com/office/drawing/2014/main" val="926071311"/>
                  </a:ext>
                </a:extLst>
              </a:tr>
            </a:tbl>
          </a:graphicData>
        </a:graphic>
      </p:graphicFrame>
      <p:sp>
        <p:nvSpPr>
          <p:cNvPr id="14" name="Oval 13">
            <a:extLst>
              <a:ext uri="{FF2B5EF4-FFF2-40B4-BE49-F238E27FC236}">
                <a16:creationId xmlns:a16="http://schemas.microsoft.com/office/drawing/2014/main" id="{0D65F4B5-5D7F-B444-A799-8C1805395FE6}"/>
              </a:ext>
            </a:extLst>
          </p:cNvPr>
          <p:cNvSpPr/>
          <p:nvPr/>
        </p:nvSpPr>
        <p:spPr>
          <a:xfrm>
            <a:off x="6823182" y="9884406"/>
            <a:ext cx="697154" cy="787716"/>
          </a:xfrm>
          <a:prstGeom prst="ellipse">
            <a:avLst/>
          </a:prstGeom>
          <a:solidFill>
            <a:srgbClr val="1EA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A6C0"/>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BB2C1CFF-2933-654A-BE0A-6F7584EB72E0}"/>
              </a:ext>
            </a:extLst>
          </p:cNvPr>
          <p:cNvPicPr>
            <a:picLocks noChangeAspect="1"/>
          </p:cNvPicPr>
          <p:nvPr/>
        </p:nvPicPr>
        <p:blipFill>
          <a:blip r:embed="rId3"/>
          <a:stretch>
            <a:fillRect/>
          </a:stretch>
        </p:blipFill>
        <p:spPr>
          <a:xfrm>
            <a:off x="6298930" y="9621121"/>
            <a:ext cx="969826" cy="1014587"/>
          </a:xfrm>
          <a:prstGeom prst="rect">
            <a:avLst/>
          </a:prstGeom>
        </p:spPr>
      </p:pic>
    </p:spTree>
    <p:extLst>
      <p:ext uri="{BB962C8B-B14F-4D97-AF65-F5344CB8AC3E}">
        <p14:creationId xmlns:p14="http://schemas.microsoft.com/office/powerpoint/2010/main" val="734272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2464"/>
        </a:solidFill>
        <a:effectLst/>
      </p:bgPr>
    </p:bg>
    <p:spTree>
      <p:nvGrpSpPr>
        <p:cNvPr id="1" name=""/>
        <p:cNvGrpSpPr/>
        <p:nvPr/>
      </p:nvGrpSpPr>
      <p:grpSpPr>
        <a:xfrm>
          <a:off x="0" y="0"/>
          <a:ext cx="0" cy="0"/>
          <a:chOff x="0" y="0"/>
          <a:chExt cx="0" cy="0"/>
        </a:xfrm>
      </p:grpSpPr>
      <p:sp>
        <p:nvSpPr>
          <p:cNvPr id="26" name="AutoShape 2" descr="Every Day Counts – School Attendance – Herne Hill Primary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2" name="Picture 21">
            <a:extLst>
              <a:ext uri="{FF2B5EF4-FFF2-40B4-BE49-F238E27FC236}">
                <a16:creationId xmlns:a16="http://schemas.microsoft.com/office/drawing/2014/main" id="{A8CCE168-13C2-8B43-80D0-6F2D1A650CD0}"/>
              </a:ext>
            </a:extLst>
          </p:cNvPr>
          <p:cNvPicPr>
            <a:picLocks noChangeAspect="1"/>
          </p:cNvPicPr>
          <p:nvPr/>
        </p:nvPicPr>
        <p:blipFill>
          <a:blip r:embed="rId2"/>
          <a:stretch>
            <a:fillRect/>
          </a:stretch>
        </p:blipFill>
        <p:spPr>
          <a:xfrm>
            <a:off x="5623598" y="187506"/>
            <a:ext cx="1700530" cy="520421"/>
          </a:xfrm>
          <a:prstGeom prst="rect">
            <a:avLst/>
          </a:prstGeom>
        </p:spPr>
      </p:pic>
      <p:sp>
        <p:nvSpPr>
          <p:cNvPr id="7" name="AutoShape 2" descr="2,088 World Book Day Stock Photos, Pictures &amp; Royalty-Free Images - iStock  | World book day costumes, World book day 2021, World book da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AutoShape 5" descr="after-school-club-clipart-7 - Murtoa Colle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AutoShape 2" descr="Sports Day | Corpus Christi Catholic Schoo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p:cNvSpPr txBox="1"/>
          <p:nvPr/>
        </p:nvSpPr>
        <p:spPr>
          <a:xfrm>
            <a:off x="109934" y="-107012"/>
            <a:ext cx="3271116" cy="954107"/>
          </a:xfrm>
          <a:prstGeom prst="rect">
            <a:avLst/>
          </a:prstGeom>
          <a:noFill/>
        </p:spPr>
        <p:txBody>
          <a:bodyPr wrap="square" rtlCol="0">
            <a:spAutoFit/>
          </a:bodyPr>
          <a:lstStyle/>
          <a:p>
            <a:r>
              <a:rPr lang="en-GB" sz="3600" b="1" dirty="0">
                <a:solidFill>
                  <a:schemeClr val="bg1">
                    <a:lumMod val="95000"/>
                  </a:schemeClr>
                </a:solidFill>
              </a:rPr>
              <a:t>NEWSLETTER</a:t>
            </a:r>
          </a:p>
          <a:p>
            <a:r>
              <a:rPr lang="en-GB" sz="2000" b="1" dirty="0" smtClean="0">
                <a:solidFill>
                  <a:schemeClr val="bg1">
                    <a:lumMod val="95000"/>
                  </a:schemeClr>
                </a:solidFill>
              </a:rPr>
              <a:t>29th November </a:t>
            </a:r>
            <a:r>
              <a:rPr lang="en-GB" sz="2000" b="1" dirty="0">
                <a:solidFill>
                  <a:schemeClr val="bg1">
                    <a:lumMod val="95000"/>
                  </a:schemeClr>
                </a:solidFill>
              </a:rPr>
              <a:t>2024</a:t>
            </a:r>
          </a:p>
        </p:txBody>
      </p:sp>
      <p:sp>
        <p:nvSpPr>
          <p:cNvPr id="3" name="TextBox 2"/>
          <p:cNvSpPr txBox="1"/>
          <p:nvPr/>
        </p:nvSpPr>
        <p:spPr>
          <a:xfrm>
            <a:off x="282151" y="7624482"/>
            <a:ext cx="4398496" cy="646331"/>
          </a:xfrm>
          <a:prstGeom prst="rect">
            <a:avLst/>
          </a:prstGeom>
          <a:noFill/>
        </p:spPr>
        <p:txBody>
          <a:bodyPr wrap="square" rtlCol="0">
            <a:spAutoFit/>
          </a:bodyPr>
          <a:lstStyle/>
          <a:p>
            <a:r>
              <a:rPr lang="en-US" dirty="0"/>
              <a:t/>
            </a:r>
            <a:br>
              <a:rPr lang="en-US" dirty="0"/>
            </a:br>
            <a:r>
              <a:rPr lang="en-GB" dirty="0"/>
              <a:t> </a:t>
            </a:r>
          </a:p>
        </p:txBody>
      </p:sp>
      <p:pic>
        <p:nvPicPr>
          <p:cNvPr id="4" name="Picture 3"/>
          <p:cNvPicPr>
            <a:picLocks noChangeAspect="1"/>
          </p:cNvPicPr>
          <p:nvPr/>
        </p:nvPicPr>
        <p:blipFill>
          <a:blip r:embed="rId3"/>
          <a:stretch>
            <a:fillRect/>
          </a:stretch>
        </p:blipFill>
        <p:spPr>
          <a:xfrm>
            <a:off x="31226" y="847095"/>
            <a:ext cx="7497221" cy="9954255"/>
          </a:xfrm>
          <a:prstGeom prst="rect">
            <a:avLst/>
          </a:prstGeom>
        </p:spPr>
      </p:pic>
    </p:spTree>
    <p:extLst>
      <p:ext uri="{BB962C8B-B14F-4D97-AF65-F5344CB8AC3E}">
        <p14:creationId xmlns:p14="http://schemas.microsoft.com/office/powerpoint/2010/main" val="254752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246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060702-A69A-ACC1-A2FE-9A4C4B1EB4A7}"/>
              </a:ext>
            </a:extLst>
          </p:cNvPr>
          <p:cNvSpPr/>
          <p:nvPr/>
        </p:nvSpPr>
        <p:spPr>
          <a:xfrm>
            <a:off x="164433" y="847095"/>
            <a:ext cx="7317128" cy="965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dirty="0" smtClean="0"/>
              <a:t>This week the children have really enjoyed the new zones in the playground. It has been lovely to see children playing in areas of the playground that they might not normally play in, and also with people they might not n</a:t>
            </a:r>
          </a:p>
          <a:p>
            <a:pPr fontAlgn="t"/>
            <a:endParaRPr lang="en-US" sz="1200" dirty="0" smtClean="0">
              <a:solidFill>
                <a:schemeClr val="tx1"/>
              </a:solidFill>
            </a:endParaRPr>
          </a:p>
          <a:p>
            <a:pPr fontAlgn="t"/>
            <a:endParaRPr lang="en-US" sz="1200" dirty="0">
              <a:solidFill>
                <a:schemeClr val="tx1"/>
              </a:solidFill>
            </a:endParaRPr>
          </a:p>
          <a:p>
            <a:pPr fontAlgn="t"/>
            <a:endParaRPr lang="en-US" sz="1200" dirty="0" smtClean="0">
              <a:solidFill>
                <a:schemeClr val="tx1"/>
              </a:solidFill>
            </a:endParaRPr>
          </a:p>
          <a:p>
            <a:r>
              <a:rPr lang="en-US" sz="1200" dirty="0" smtClean="0">
                <a:solidFill>
                  <a:schemeClr val="tx1"/>
                </a:solidFill>
              </a:rPr>
              <a:t>We </a:t>
            </a:r>
            <a:r>
              <a:rPr lang="en-US" sz="1200" dirty="0">
                <a:solidFill>
                  <a:schemeClr val="tx1"/>
                </a:solidFill>
              </a:rPr>
              <a:t>have introduced four distinct play zones designed to support children’s development in various ways. Each zone offers a space for different activities that contribute to physical, social, and emotional growth</a:t>
            </a:r>
            <a:r>
              <a:rPr lang="en-US" sz="1200" dirty="0" smtClean="0">
                <a:solidFill>
                  <a:schemeClr val="tx1"/>
                </a:solidFill>
              </a:rPr>
              <a:t>:</a:t>
            </a:r>
          </a:p>
          <a:p>
            <a:r>
              <a:rPr lang="en-US" sz="1200" b="1" dirty="0" smtClean="0">
                <a:solidFill>
                  <a:schemeClr val="tx1"/>
                </a:solidFill>
              </a:rPr>
              <a:t>Zone </a:t>
            </a:r>
            <a:r>
              <a:rPr lang="en-US" sz="1200" b="1" dirty="0">
                <a:solidFill>
                  <a:schemeClr val="tx1"/>
                </a:solidFill>
              </a:rPr>
              <a:t>1 – Forest Area</a:t>
            </a:r>
            <a:r>
              <a:rPr lang="en-US" sz="1200" dirty="0">
                <a:solidFill>
                  <a:schemeClr val="tx1"/>
                </a:solidFill>
              </a:rPr>
              <a:t/>
            </a:r>
            <a:br>
              <a:rPr lang="en-US" sz="1200" dirty="0">
                <a:solidFill>
                  <a:schemeClr val="tx1"/>
                </a:solidFill>
              </a:rPr>
            </a:br>
            <a:r>
              <a:rPr lang="en-US" sz="1200" dirty="0">
                <a:solidFill>
                  <a:schemeClr val="tx1"/>
                </a:solidFill>
              </a:rPr>
              <a:t>This area provides a natural environment where children can engage in quiet activities like </a:t>
            </a:r>
            <a:r>
              <a:rPr lang="en-US" sz="1200" dirty="0" err="1">
                <a:solidFill>
                  <a:schemeClr val="tx1"/>
                </a:solidFill>
              </a:rPr>
              <a:t>colouring</a:t>
            </a:r>
            <a:r>
              <a:rPr lang="en-US" sz="1200" dirty="0">
                <a:solidFill>
                  <a:schemeClr val="tx1"/>
                </a:solidFill>
              </a:rPr>
              <a:t>, as well as enjoy unstructured playtime outdoors. It offers a calm space for students to connect with nature during their breaks.</a:t>
            </a:r>
          </a:p>
          <a:p>
            <a:r>
              <a:rPr lang="en-US" sz="1200" b="1" dirty="0" smtClean="0">
                <a:solidFill>
                  <a:schemeClr val="tx1"/>
                </a:solidFill>
              </a:rPr>
              <a:t>Zone </a:t>
            </a:r>
            <a:r>
              <a:rPr lang="en-US" sz="1200" b="1" dirty="0">
                <a:solidFill>
                  <a:schemeClr val="tx1"/>
                </a:solidFill>
              </a:rPr>
              <a:t>2 – Badminton &amp; Obstacle Course Equipment</a:t>
            </a:r>
            <a:r>
              <a:rPr lang="en-US" sz="1200" dirty="0">
                <a:solidFill>
                  <a:schemeClr val="tx1"/>
                </a:solidFill>
              </a:rPr>
              <a:t/>
            </a:r>
            <a:br>
              <a:rPr lang="en-US" sz="1200" dirty="0">
                <a:solidFill>
                  <a:schemeClr val="tx1"/>
                </a:solidFill>
              </a:rPr>
            </a:br>
            <a:r>
              <a:rPr lang="en-US" sz="1200" dirty="0">
                <a:solidFill>
                  <a:schemeClr val="tx1"/>
                </a:solidFill>
              </a:rPr>
              <a:t>In this zone, children can participate in activities such as badminton and use the obstacle course equipment. These activities help develop physical coordination, </a:t>
            </a:r>
            <a:r>
              <a:rPr lang="en-US" sz="1200" dirty="0" smtClean="0">
                <a:solidFill>
                  <a:schemeClr val="tx1"/>
                </a:solidFill>
              </a:rPr>
              <a:t>teamwork </a:t>
            </a:r>
            <a:r>
              <a:rPr lang="en-US" sz="1200" dirty="0">
                <a:solidFill>
                  <a:schemeClr val="tx1"/>
                </a:solidFill>
              </a:rPr>
              <a:t>and sportsmanship.</a:t>
            </a:r>
          </a:p>
          <a:p>
            <a:r>
              <a:rPr lang="en-US" sz="1200" b="1" dirty="0">
                <a:solidFill>
                  <a:schemeClr val="tx1"/>
                </a:solidFill>
              </a:rPr>
              <a:t>Zone 3 – Mushroom &amp; Games Zone</a:t>
            </a:r>
            <a:r>
              <a:rPr lang="en-US" sz="1200" dirty="0">
                <a:solidFill>
                  <a:schemeClr val="tx1"/>
                </a:solidFill>
              </a:rPr>
              <a:t/>
            </a:r>
            <a:br>
              <a:rPr lang="en-US" sz="1200" dirty="0">
                <a:solidFill>
                  <a:schemeClr val="tx1"/>
                </a:solidFill>
              </a:rPr>
            </a:br>
            <a:r>
              <a:rPr lang="en-US" sz="1200" dirty="0">
                <a:solidFill>
                  <a:schemeClr val="tx1"/>
                </a:solidFill>
              </a:rPr>
              <a:t>This area is set up for various traditional playground games, encouraging active play. Children use this space to engage in games that promote teamwork, physical </a:t>
            </a:r>
            <a:r>
              <a:rPr lang="en-US" sz="1200" dirty="0" smtClean="0">
                <a:solidFill>
                  <a:schemeClr val="tx1"/>
                </a:solidFill>
              </a:rPr>
              <a:t>fitness </a:t>
            </a:r>
            <a:r>
              <a:rPr lang="en-US" sz="1200" dirty="0">
                <a:solidFill>
                  <a:schemeClr val="tx1"/>
                </a:solidFill>
              </a:rPr>
              <a:t>and friendly competition.</a:t>
            </a:r>
          </a:p>
          <a:p>
            <a:r>
              <a:rPr lang="en-US" sz="1200" b="1" dirty="0">
                <a:solidFill>
                  <a:schemeClr val="tx1"/>
                </a:solidFill>
              </a:rPr>
              <a:t>Zone 4 – Skills Area</a:t>
            </a:r>
            <a:r>
              <a:rPr lang="en-US" sz="1200" dirty="0">
                <a:solidFill>
                  <a:schemeClr val="tx1"/>
                </a:solidFill>
              </a:rPr>
              <a:t/>
            </a:r>
            <a:br>
              <a:rPr lang="en-US" sz="1200" dirty="0">
                <a:solidFill>
                  <a:schemeClr val="tx1"/>
                </a:solidFill>
              </a:rPr>
            </a:br>
            <a:r>
              <a:rPr lang="en-US" sz="1200" dirty="0">
                <a:solidFill>
                  <a:schemeClr val="tx1"/>
                </a:solidFill>
              </a:rPr>
              <a:t>The Skills Area features equipment that helps children improve their </a:t>
            </a:r>
            <a:r>
              <a:rPr lang="en-US" sz="1200" dirty="0" smtClean="0">
                <a:solidFill>
                  <a:schemeClr val="tx1"/>
                </a:solidFill>
              </a:rPr>
              <a:t>coordination. </a:t>
            </a:r>
            <a:r>
              <a:rPr lang="en-US" sz="1200" dirty="0">
                <a:solidFill>
                  <a:schemeClr val="tx1"/>
                </a:solidFill>
              </a:rPr>
              <a:t>It provides a structured environment for students to develop their physical skills and build confidence in their abilities.</a:t>
            </a:r>
          </a:p>
        </p:txBody>
      </p:sp>
      <p:sp>
        <p:nvSpPr>
          <p:cNvPr id="26" name="AutoShape 2" descr="Every Day Counts – School Attendance – Herne Hill Primary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2" name="Picture 21">
            <a:extLst>
              <a:ext uri="{FF2B5EF4-FFF2-40B4-BE49-F238E27FC236}">
                <a16:creationId xmlns:a16="http://schemas.microsoft.com/office/drawing/2014/main" id="{A8CCE168-13C2-8B43-80D0-6F2D1A650CD0}"/>
              </a:ext>
            </a:extLst>
          </p:cNvPr>
          <p:cNvPicPr>
            <a:picLocks noChangeAspect="1"/>
          </p:cNvPicPr>
          <p:nvPr/>
        </p:nvPicPr>
        <p:blipFill>
          <a:blip r:embed="rId2"/>
          <a:stretch>
            <a:fillRect/>
          </a:stretch>
        </p:blipFill>
        <p:spPr>
          <a:xfrm>
            <a:off x="5623598" y="187506"/>
            <a:ext cx="1700530" cy="520421"/>
          </a:xfrm>
          <a:prstGeom prst="rect">
            <a:avLst/>
          </a:prstGeom>
        </p:spPr>
      </p:pic>
      <p:sp>
        <p:nvSpPr>
          <p:cNvPr id="7" name="AutoShape 2" descr="2,088 World Book Day Stock Photos, Pictures &amp; Royalty-Free Images - iStock  | World book day costumes, World book day 2021, World book da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AutoShape 5" descr="after-school-club-clipart-7 - Murtoa Colle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AutoShape 2" descr="Sports Day | Corpus Christi Catholic Schoo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p:cNvSpPr txBox="1"/>
          <p:nvPr/>
        </p:nvSpPr>
        <p:spPr>
          <a:xfrm>
            <a:off x="109934" y="-107012"/>
            <a:ext cx="3271116" cy="954107"/>
          </a:xfrm>
          <a:prstGeom prst="rect">
            <a:avLst/>
          </a:prstGeom>
          <a:noFill/>
        </p:spPr>
        <p:txBody>
          <a:bodyPr wrap="square" rtlCol="0">
            <a:spAutoFit/>
          </a:bodyPr>
          <a:lstStyle/>
          <a:p>
            <a:r>
              <a:rPr lang="en-GB" sz="3600" b="1" dirty="0">
                <a:solidFill>
                  <a:schemeClr val="bg1">
                    <a:lumMod val="95000"/>
                  </a:schemeClr>
                </a:solidFill>
              </a:rPr>
              <a:t>NEWSLETTER</a:t>
            </a:r>
          </a:p>
          <a:p>
            <a:r>
              <a:rPr lang="en-GB" sz="2000" b="1" dirty="0" smtClean="0">
                <a:solidFill>
                  <a:schemeClr val="bg1">
                    <a:lumMod val="95000"/>
                  </a:schemeClr>
                </a:solidFill>
              </a:rPr>
              <a:t>29th November </a:t>
            </a:r>
            <a:r>
              <a:rPr lang="en-GB" sz="2000" b="1" dirty="0">
                <a:solidFill>
                  <a:schemeClr val="bg1">
                    <a:lumMod val="95000"/>
                  </a:schemeClr>
                </a:solidFill>
              </a:rPr>
              <a:t>2024</a:t>
            </a:r>
          </a:p>
        </p:txBody>
      </p:sp>
      <p:sp>
        <p:nvSpPr>
          <p:cNvPr id="3" name="TextBox 2"/>
          <p:cNvSpPr txBox="1"/>
          <p:nvPr/>
        </p:nvSpPr>
        <p:spPr>
          <a:xfrm>
            <a:off x="282151" y="7624482"/>
            <a:ext cx="4398496" cy="646331"/>
          </a:xfrm>
          <a:prstGeom prst="rect">
            <a:avLst/>
          </a:prstGeom>
          <a:noFill/>
        </p:spPr>
        <p:txBody>
          <a:bodyPr wrap="square" rtlCol="0">
            <a:spAutoFit/>
          </a:bodyPr>
          <a:lstStyle/>
          <a:p>
            <a:r>
              <a:rPr lang="en-US" dirty="0"/>
              <a:t/>
            </a:r>
            <a:br>
              <a:rPr lang="en-US" dirty="0"/>
            </a:br>
            <a:r>
              <a:rPr lang="en-GB" dirty="0"/>
              <a:t> </a:t>
            </a:r>
          </a:p>
        </p:txBody>
      </p:sp>
      <p:pic>
        <p:nvPicPr>
          <p:cNvPr id="11" name="Picture 10"/>
          <p:cNvPicPr>
            <a:picLocks noChangeAspect="1"/>
          </p:cNvPicPr>
          <p:nvPr/>
        </p:nvPicPr>
        <p:blipFill>
          <a:blip r:embed="rId3"/>
          <a:stretch>
            <a:fillRect/>
          </a:stretch>
        </p:blipFill>
        <p:spPr>
          <a:xfrm>
            <a:off x="490771" y="1167366"/>
            <a:ext cx="6664452" cy="1310640"/>
          </a:xfrm>
          <a:prstGeom prst="rect">
            <a:avLst/>
          </a:prstGeom>
        </p:spPr>
      </p:pic>
      <p:pic>
        <p:nvPicPr>
          <p:cNvPr id="12" name="Picture 11"/>
          <p:cNvPicPr>
            <a:picLocks noChangeAspect="1"/>
          </p:cNvPicPr>
          <p:nvPr/>
        </p:nvPicPr>
        <p:blipFill>
          <a:blip r:embed="rId4"/>
          <a:stretch>
            <a:fillRect/>
          </a:stretch>
        </p:blipFill>
        <p:spPr>
          <a:xfrm>
            <a:off x="282151" y="4357377"/>
            <a:ext cx="6664452" cy="573024"/>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151" y="8096021"/>
            <a:ext cx="2561711" cy="1921283"/>
          </a:xfrm>
          <a:prstGeom prst="rect">
            <a:avLst/>
          </a:prstGeom>
        </p:spPr>
      </p:pic>
      <p:pic>
        <p:nvPicPr>
          <p:cNvPr id="15" name="Picture 14"/>
          <p:cNvPicPr>
            <a:picLocks noChangeAspect="1"/>
          </p:cNvPicPr>
          <p:nvPr/>
        </p:nvPicPr>
        <p:blipFill>
          <a:blip r:embed="rId6"/>
          <a:stretch>
            <a:fillRect/>
          </a:stretch>
        </p:blipFill>
        <p:spPr>
          <a:xfrm>
            <a:off x="4773139" y="8270813"/>
            <a:ext cx="2199288" cy="2002923"/>
          </a:xfrm>
          <a:prstGeom prst="rect">
            <a:avLst/>
          </a:prstGeom>
        </p:spPr>
      </p:pic>
      <p:sp>
        <p:nvSpPr>
          <p:cNvPr id="4" name="Oval Callout 3"/>
          <p:cNvSpPr/>
          <p:nvPr/>
        </p:nvSpPr>
        <p:spPr>
          <a:xfrm>
            <a:off x="307976" y="2581918"/>
            <a:ext cx="3332226" cy="1380233"/>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 like them</a:t>
            </a:r>
            <a:endParaRPr lang="en-GB" dirty="0"/>
          </a:p>
        </p:txBody>
      </p:sp>
      <p:sp>
        <p:nvSpPr>
          <p:cNvPr id="5" name="TextBox 4"/>
          <p:cNvSpPr txBox="1"/>
          <p:nvPr/>
        </p:nvSpPr>
        <p:spPr>
          <a:xfrm>
            <a:off x="917575" y="2721532"/>
            <a:ext cx="2601072" cy="1200329"/>
          </a:xfrm>
          <a:prstGeom prst="rect">
            <a:avLst/>
          </a:prstGeom>
          <a:noFill/>
        </p:spPr>
        <p:txBody>
          <a:bodyPr wrap="square" rtlCol="0">
            <a:spAutoFit/>
          </a:bodyPr>
          <a:lstStyle/>
          <a:p>
            <a:r>
              <a:rPr lang="en-GB" dirty="0" smtClean="0"/>
              <a:t>I like them because you get to play with different people from different year groups</a:t>
            </a:r>
            <a:endParaRPr lang="en-GB" dirty="0"/>
          </a:p>
        </p:txBody>
      </p:sp>
      <p:pic>
        <p:nvPicPr>
          <p:cNvPr id="8" name="Picture 7"/>
          <p:cNvPicPr>
            <a:picLocks noChangeAspect="1"/>
          </p:cNvPicPr>
          <p:nvPr/>
        </p:nvPicPr>
        <p:blipFill>
          <a:blip r:embed="rId7"/>
          <a:stretch>
            <a:fillRect/>
          </a:stretch>
        </p:blipFill>
        <p:spPr>
          <a:xfrm>
            <a:off x="3971037" y="2190343"/>
            <a:ext cx="3353091" cy="1572904"/>
          </a:xfrm>
          <a:prstGeom prst="rect">
            <a:avLst/>
          </a:prstGeom>
        </p:spPr>
      </p:pic>
      <p:sp>
        <p:nvSpPr>
          <p:cNvPr id="13" name="TextBox 12"/>
          <p:cNvSpPr txBox="1"/>
          <p:nvPr/>
        </p:nvSpPr>
        <p:spPr>
          <a:xfrm>
            <a:off x="4903794" y="2407225"/>
            <a:ext cx="1836785" cy="923330"/>
          </a:xfrm>
          <a:prstGeom prst="rect">
            <a:avLst/>
          </a:prstGeom>
          <a:noFill/>
        </p:spPr>
        <p:txBody>
          <a:bodyPr wrap="square" rtlCol="0">
            <a:spAutoFit/>
          </a:bodyPr>
          <a:lstStyle/>
          <a:p>
            <a:r>
              <a:rPr lang="en-GB" dirty="0" smtClean="0"/>
              <a:t>They are teaching kids to play different games</a:t>
            </a:r>
            <a:endParaRPr lang="en-GB" dirty="0"/>
          </a:p>
        </p:txBody>
      </p:sp>
      <p:pic>
        <p:nvPicPr>
          <p:cNvPr id="16" name="Picture 15"/>
          <p:cNvPicPr>
            <a:picLocks noChangeAspect="1"/>
          </p:cNvPicPr>
          <p:nvPr/>
        </p:nvPicPr>
        <p:blipFill>
          <a:blip r:embed="rId7"/>
          <a:stretch>
            <a:fillRect/>
          </a:stretch>
        </p:blipFill>
        <p:spPr>
          <a:xfrm>
            <a:off x="4128470" y="3796495"/>
            <a:ext cx="3353091" cy="1147526"/>
          </a:xfrm>
          <a:prstGeom prst="rect">
            <a:avLst/>
          </a:prstGeom>
        </p:spPr>
      </p:pic>
      <p:sp>
        <p:nvSpPr>
          <p:cNvPr id="17" name="TextBox 16"/>
          <p:cNvSpPr txBox="1"/>
          <p:nvPr/>
        </p:nvSpPr>
        <p:spPr>
          <a:xfrm>
            <a:off x="4379717" y="4135389"/>
            <a:ext cx="2723118" cy="369332"/>
          </a:xfrm>
          <a:prstGeom prst="rect">
            <a:avLst/>
          </a:prstGeom>
          <a:noFill/>
        </p:spPr>
        <p:txBody>
          <a:bodyPr wrap="none" rtlCol="0">
            <a:spAutoFit/>
          </a:bodyPr>
          <a:lstStyle/>
          <a:p>
            <a:r>
              <a:rPr lang="en-GB" dirty="0" smtClean="0"/>
              <a:t>I’ve made two new friends </a:t>
            </a:r>
            <a:endParaRPr lang="en-GB" dirty="0"/>
          </a:p>
        </p:txBody>
      </p:sp>
    </p:spTree>
    <p:extLst>
      <p:ext uri="{BB962C8B-B14F-4D97-AF65-F5344CB8AC3E}">
        <p14:creationId xmlns:p14="http://schemas.microsoft.com/office/powerpoint/2010/main" val="807018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A2464"/>
        </a:solidFill>
        <a:effectLst/>
      </p:bgPr>
    </p:bg>
    <p:spTree>
      <p:nvGrpSpPr>
        <p:cNvPr id="1" name=""/>
        <p:cNvGrpSpPr/>
        <p:nvPr/>
      </p:nvGrpSpPr>
      <p:grpSpPr>
        <a:xfrm>
          <a:off x="0" y="0"/>
          <a:ext cx="0" cy="0"/>
          <a:chOff x="0" y="0"/>
          <a:chExt cx="0" cy="0"/>
        </a:xfrm>
      </p:grpSpPr>
      <p:sp>
        <p:nvSpPr>
          <p:cNvPr id="26" name="AutoShape 2" descr="Every Day Counts – School Attendance – Herne Hill Primary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2" name="Picture 21">
            <a:extLst>
              <a:ext uri="{FF2B5EF4-FFF2-40B4-BE49-F238E27FC236}">
                <a16:creationId xmlns:a16="http://schemas.microsoft.com/office/drawing/2014/main" id="{A8CCE168-13C2-8B43-80D0-6F2D1A650CD0}"/>
              </a:ext>
            </a:extLst>
          </p:cNvPr>
          <p:cNvPicPr>
            <a:picLocks noChangeAspect="1"/>
          </p:cNvPicPr>
          <p:nvPr/>
        </p:nvPicPr>
        <p:blipFill>
          <a:blip r:embed="rId2"/>
          <a:stretch>
            <a:fillRect/>
          </a:stretch>
        </p:blipFill>
        <p:spPr>
          <a:xfrm>
            <a:off x="5623598" y="187506"/>
            <a:ext cx="1700530" cy="520421"/>
          </a:xfrm>
          <a:prstGeom prst="rect">
            <a:avLst/>
          </a:prstGeom>
        </p:spPr>
      </p:pic>
      <p:sp>
        <p:nvSpPr>
          <p:cNvPr id="7" name="AutoShape 2" descr="2,088 World Book Day Stock Photos, Pictures &amp; Royalty-Free Images - iStock  | World book day costumes, World book day 2021, World book da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AutoShape 5" descr="after-school-club-clipart-7 - Murtoa Colle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AutoShape 2" descr="Sports Day | Corpus Christi Catholic Schoo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p:cNvSpPr txBox="1"/>
          <p:nvPr/>
        </p:nvSpPr>
        <p:spPr>
          <a:xfrm>
            <a:off x="109934" y="-107012"/>
            <a:ext cx="3271116" cy="954107"/>
          </a:xfrm>
          <a:prstGeom prst="rect">
            <a:avLst/>
          </a:prstGeom>
          <a:noFill/>
        </p:spPr>
        <p:txBody>
          <a:bodyPr wrap="square" rtlCol="0">
            <a:spAutoFit/>
          </a:bodyPr>
          <a:lstStyle/>
          <a:p>
            <a:r>
              <a:rPr lang="en-GB" sz="3600" b="1" dirty="0">
                <a:solidFill>
                  <a:schemeClr val="bg1">
                    <a:lumMod val="95000"/>
                  </a:schemeClr>
                </a:solidFill>
              </a:rPr>
              <a:t>NEWSLETTER</a:t>
            </a:r>
          </a:p>
          <a:p>
            <a:r>
              <a:rPr lang="en-GB" sz="2000" b="1" dirty="0" smtClean="0">
                <a:solidFill>
                  <a:schemeClr val="bg1">
                    <a:lumMod val="95000"/>
                  </a:schemeClr>
                </a:solidFill>
              </a:rPr>
              <a:t>29th November </a:t>
            </a:r>
            <a:r>
              <a:rPr lang="en-GB" sz="2000" b="1" dirty="0">
                <a:solidFill>
                  <a:schemeClr val="bg1">
                    <a:lumMod val="95000"/>
                  </a:schemeClr>
                </a:solidFill>
              </a:rPr>
              <a:t>2024</a:t>
            </a:r>
          </a:p>
        </p:txBody>
      </p:sp>
      <p:sp>
        <p:nvSpPr>
          <p:cNvPr id="3" name="TextBox 2"/>
          <p:cNvSpPr txBox="1"/>
          <p:nvPr/>
        </p:nvSpPr>
        <p:spPr>
          <a:xfrm>
            <a:off x="282151" y="7624482"/>
            <a:ext cx="4398496" cy="646331"/>
          </a:xfrm>
          <a:prstGeom prst="rect">
            <a:avLst/>
          </a:prstGeom>
          <a:noFill/>
        </p:spPr>
        <p:txBody>
          <a:bodyPr wrap="square" rtlCol="0">
            <a:spAutoFit/>
          </a:bodyPr>
          <a:lstStyle/>
          <a:p>
            <a:r>
              <a:rPr lang="en-US" dirty="0"/>
              <a:t/>
            </a:r>
            <a:br>
              <a:rPr lang="en-US" dirty="0"/>
            </a:br>
            <a:r>
              <a:rPr lang="en-GB" dirty="0"/>
              <a:t> </a:t>
            </a:r>
          </a:p>
        </p:txBody>
      </p:sp>
      <p:sp>
        <p:nvSpPr>
          <p:cNvPr id="5" name="TextBox 4"/>
          <p:cNvSpPr txBox="1"/>
          <p:nvPr/>
        </p:nvSpPr>
        <p:spPr>
          <a:xfrm>
            <a:off x="307975" y="941294"/>
            <a:ext cx="7016153" cy="1477328"/>
          </a:xfrm>
          <a:prstGeom prst="rect">
            <a:avLst/>
          </a:prstGeom>
          <a:noFill/>
        </p:spPr>
        <p:txBody>
          <a:bodyPr wrap="square" rtlCol="0">
            <a:spAutoFit/>
          </a:bodyPr>
          <a:lstStyle/>
          <a:p>
            <a:pPr fontAlgn="base"/>
            <a:endParaRPr lang="en-US" b="1" dirty="0"/>
          </a:p>
          <a:p>
            <a:pPr fontAlgn="base"/>
            <a:endParaRPr lang="en-US" b="1" dirty="0"/>
          </a:p>
          <a:p>
            <a:pPr fontAlgn="base"/>
            <a:endParaRPr lang="en-US" b="1" dirty="0"/>
          </a:p>
          <a:p>
            <a:pPr fontAlgn="base"/>
            <a:endParaRPr lang="en-US" b="1" dirty="0"/>
          </a:p>
          <a:p>
            <a:pPr fontAlgn="base"/>
            <a:endParaRPr lang="en-US" b="1" dirty="0"/>
          </a:p>
        </p:txBody>
      </p:sp>
      <p:pic>
        <p:nvPicPr>
          <p:cNvPr id="8" name="Picture 7"/>
          <p:cNvPicPr>
            <a:picLocks noChangeAspect="1"/>
          </p:cNvPicPr>
          <p:nvPr/>
        </p:nvPicPr>
        <p:blipFill>
          <a:blip r:embed="rId3"/>
          <a:stretch>
            <a:fillRect/>
          </a:stretch>
        </p:blipFill>
        <p:spPr>
          <a:xfrm>
            <a:off x="97539" y="7896484"/>
            <a:ext cx="7307543" cy="947859"/>
          </a:xfrm>
          <a:prstGeom prst="rect">
            <a:avLst/>
          </a:prstGeom>
        </p:spPr>
      </p:pic>
      <p:pic>
        <p:nvPicPr>
          <p:cNvPr id="9" name="Picture 8"/>
          <p:cNvPicPr>
            <a:picLocks noChangeAspect="1"/>
          </p:cNvPicPr>
          <p:nvPr/>
        </p:nvPicPr>
        <p:blipFill>
          <a:blip r:embed="rId4"/>
          <a:stretch>
            <a:fillRect/>
          </a:stretch>
        </p:blipFill>
        <p:spPr>
          <a:xfrm>
            <a:off x="1412571" y="2512821"/>
            <a:ext cx="4604704" cy="847621"/>
          </a:xfrm>
          <a:prstGeom prst="rect">
            <a:avLst/>
          </a:prstGeom>
        </p:spPr>
      </p:pic>
      <p:pic>
        <p:nvPicPr>
          <p:cNvPr id="11" name="Picture 10"/>
          <p:cNvPicPr>
            <a:picLocks noChangeAspect="1"/>
          </p:cNvPicPr>
          <p:nvPr/>
        </p:nvPicPr>
        <p:blipFill>
          <a:blip r:embed="rId5"/>
          <a:stretch>
            <a:fillRect/>
          </a:stretch>
        </p:blipFill>
        <p:spPr>
          <a:xfrm>
            <a:off x="1067449" y="3855970"/>
            <a:ext cx="5294948" cy="892471"/>
          </a:xfrm>
          <a:prstGeom prst="rect">
            <a:avLst/>
          </a:prstGeom>
        </p:spPr>
      </p:pic>
      <p:pic>
        <p:nvPicPr>
          <p:cNvPr id="12" name="Picture 11"/>
          <p:cNvPicPr>
            <a:picLocks noChangeAspect="1"/>
          </p:cNvPicPr>
          <p:nvPr/>
        </p:nvPicPr>
        <p:blipFill>
          <a:blip r:embed="rId6"/>
          <a:stretch>
            <a:fillRect/>
          </a:stretch>
        </p:blipFill>
        <p:spPr>
          <a:xfrm>
            <a:off x="694528" y="5218534"/>
            <a:ext cx="6040791" cy="685794"/>
          </a:xfrm>
          <a:prstGeom prst="rect">
            <a:avLst/>
          </a:prstGeom>
        </p:spPr>
      </p:pic>
      <p:pic>
        <p:nvPicPr>
          <p:cNvPr id="13" name="Picture 12"/>
          <p:cNvPicPr>
            <a:picLocks noChangeAspect="1"/>
          </p:cNvPicPr>
          <p:nvPr/>
        </p:nvPicPr>
        <p:blipFill>
          <a:blip r:embed="rId7"/>
          <a:stretch>
            <a:fillRect/>
          </a:stretch>
        </p:blipFill>
        <p:spPr>
          <a:xfrm>
            <a:off x="460375" y="6408394"/>
            <a:ext cx="6731315" cy="901393"/>
          </a:xfrm>
          <a:prstGeom prst="rect">
            <a:avLst/>
          </a:prstGeom>
        </p:spPr>
      </p:pic>
      <p:pic>
        <p:nvPicPr>
          <p:cNvPr id="14" name="Picture 13"/>
          <p:cNvPicPr>
            <a:picLocks noChangeAspect="1"/>
          </p:cNvPicPr>
          <p:nvPr/>
        </p:nvPicPr>
        <p:blipFill>
          <a:blip r:embed="rId8"/>
          <a:stretch>
            <a:fillRect/>
          </a:stretch>
        </p:blipFill>
        <p:spPr>
          <a:xfrm>
            <a:off x="95" y="9226300"/>
            <a:ext cx="7559580" cy="1370839"/>
          </a:xfrm>
          <a:prstGeom prst="rect">
            <a:avLst/>
          </a:prstGeom>
        </p:spPr>
      </p:pic>
      <p:pic>
        <p:nvPicPr>
          <p:cNvPr id="15" name="Picture 14" descr="Clipart - Sta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38097" y="16902"/>
            <a:ext cx="2090467" cy="2390243"/>
          </a:xfrm>
          <a:prstGeom prst="rect">
            <a:avLst/>
          </a:prstGeom>
        </p:spPr>
      </p:pic>
    </p:spTree>
    <p:extLst>
      <p:ext uri="{BB962C8B-B14F-4D97-AF65-F5344CB8AC3E}">
        <p14:creationId xmlns:p14="http://schemas.microsoft.com/office/powerpoint/2010/main" val="3753045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246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060702-A69A-ACC1-A2FE-9A4C4B1EB4A7}"/>
              </a:ext>
            </a:extLst>
          </p:cNvPr>
          <p:cNvSpPr/>
          <p:nvPr/>
        </p:nvSpPr>
        <p:spPr>
          <a:xfrm>
            <a:off x="164433" y="847095"/>
            <a:ext cx="7317128" cy="965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GB" dirty="0"/>
              <a:t>Safe use of devices and apps</a:t>
            </a:r>
          </a:p>
        </p:txBody>
      </p:sp>
      <p:sp>
        <p:nvSpPr>
          <p:cNvPr id="26" name="AutoShape 2" descr="Every Day Counts – School Attendance – Herne Hill Primary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2" name="Picture 21">
            <a:extLst>
              <a:ext uri="{FF2B5EF4-FFF2-40B4-BE49-F238E27FC236}">
                <a16:creationId xmlns:a16="http://schemas.microsoft.com/office/drawing/2014/main" id="{A8CCE168-13C2-8B43-80D0-6F2D1A650CD0}"/>
              </a:ext>
            </a:extLst>
          </p:cNvPr>
          <p:cNvPicPr>
            <a:picLocks noChangeAspect="1"/>
          </p:cNvPicPr>
          <p:nvPr/>
        </p:nvPicPr>
        <p:blipFill>
          <a:blip r:embed="rId2"/>
          <a:stretch>
            <a:fillRect/>
          </a:stretch>
        </p:blipFill>
        <p:spPr>
          <a:xfrm>
            <a:off x="5623598" y="187506"/>
            <a:ext cx="1700530" cy="520421"/>
          </a:xfrm>
          <a:prstGeom prst="rect">
            <a:avLst/>
          </a:prstGeom>
        </p:spPr>
      </p:pic>
      <p:sp>
        <p:nvSpPr>
          <p:cNvPr id="7" name="AutoShape 2" descr="2,088 World Book Day Stock Photos, Pictures &amp; Royalty-Free Images - iStock  | World book day costumes, World book day 2021, World book da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AutoShape 5" descr="after-school-club-clipart-7 - Murtoa Colle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AutoShape 2" descr="Sports Day | Corpus Christi Catholic Schoo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p:cNvSpPr txBox="1"/>
          <p:nvPr/>
        </p:nvSpPr>
        <p:spPr>
          <a:xfrm>
            <a:off x="109934" y="-107012"/>
            <a:ext cx="3271116" cy="954107"/>
          </a:xfrm>
          <a:prstGeom prst="rect">
            <a:avLst/>
          </a:prstGeom>
          <a:noFill/>
        </p:spPr>
        <p:txBody>
          <a:bodyPr wrap="square" rtlCol="0">
            <a:spAutoFit/>
          </a:bodyPr>
          <a:lstStyle/>
          <a:p>
            <a:r>
              <a:rPr lang="en-GB" sz="3600" b="1" dirty="0">
                <a:solidFill>
                  <a:schemeClr val="bg1">
                    <a:lumMod val="95000"/>
                  </a:schemeClr>
                </a:solidFill>
              </a:rPr>
              <a:t>NEWSLETTER</a:t>
            </a:r>
          </a:p>
          <a:p>
            <a:r>
              <a:rPr lang="en-GB" sz="2000" b="1" dirty="0" smtClean="0">
                <a:solidFill>
                  <a:schemeClr val="bg1">
                    <a:lumMod val="95000"/>
                  </a:schemeClr>
                </a:solidFill>
              </a:rPr>
              <a:t>29</a:t>
            </a:r>
            <a:r>
              <a:rPr lang="en-GB" sz="2000" b="1" baseline="30000" dirty="0" smtClean="0">
                <a:solidFill>
                  <a:schemeClr val="bg1">
                    <a:lumMod val="95000"/>
                  </a:schemeClr>
                </a:solidFill>
              </a:rPr>
              <a:t>th</a:t>
            </a:r>
            <a:r>
              <a:rPr lang="en-GB" sz="2000" b="1" dirty="0" smtClean="0">
                <a:solidFill>
                  <a:schemeClr val="bg1">
                    <a:lumMod val="95000"/>
                  </a:schemeClr>
                </a:solidFill>
              </a:rPr>
              <a:t> November </a:t>
            </a:r>
            <a:r>
              <a:rPr lang="en-GB" sz="2000" b="1" dirty="0">
                <a:solidFill>
                  <a:schemeClr val="bg1">
                    <a:lumMod val="95000"/>
                  </a:schemeClr>
                </a:solidFill>
              </a:rPr>
              <a:t>2024</a:t>
            </a:r>
          </a:p>
        </p:txBody>
      </p:sp>
      <p:sp>
        <p:nvSpPr>
          <p:cNvPr id="3" name="TextBox 2"/>
          <p:cNvSpPr txBox="1"/>
          <p:nvPr/>
        </p:nvSpPr>
        <p:spPr>
          <a:xfrm>
            <a:off x="282151" y="7624482"/>
            <a:ext cx="4398496" cy="646331"/>
          </a:xfrm>
          <a:prstGeom prst="rect">
            <a:avLst/>
          </a:prstGeom>
          <a:noFill/>
        </p:spPr>
        <p:txBody>
          <a:bodyPr wrap="square" rtlCol="0">
            <a:spAutoFit/>
          </a:bodyPr>
          <a:lstStyle/>
          <a:p>
            <a:r>
              <a:rPr lang="en-US" dirty="0"/>
              <a:t/>
            </a:r>
            <a:br>
              <a:rPr lang="en-US" dirty="0"/>
            </a:br>
            <a:r>
              <a:rPr lang="en-GB" dirty="0"/>
              <a:t> </a:t>
            </a:r>
          </a:p>
        </p:txBody>
      </p:sp>
      <p:sp>
        <p:nvSpPr>
          <p:cNvPr id="5" name="TextBox 4"/>
          <p:cNvSpPr txBox="1"/>
          <p:nvPr/>
        </p:nvSpPr>
        <p:spPr>
          <a:xfrm>
            <a:off x="307975" y="941294"/>
            <a:ext cx="7016153" cy="1200329"/>
          </a:xfrm>
          <a:prstGeom prst="rect">
            <a:avLst/>
          </a:prstGeom>
          <a:noFill/>
        </p:spPr>
        <p:txBody>
          <a:bodyPr wrap="square" lIns="91440" tIns="45720" rIns="91440" bIns="45720" rtlCol="0" anchor="t">
            <a:spAutoFit/>
          </a:bodyPr>
          <a:lstStyle/>
          <a:p>
            <a:pPr fontAlgn="base"/>
            <a:r>
              <a:rPr lang="en-US" b="1" dirty="0" smtClean="0"/>
              <a:t> </a:t>
            </a:r>
            <a:endParaRPr lang="en-US" b="1" dirty="0"/>
          </a:p>
          <a:p>
            <a:pPr fontAlgn="base"/>
            <a:endParaRPr lang="en-US" b="1" dirty="0"/>
          </a:p>
          <a:p>
            <a:pPr fontAlgn="base"/>
            <a:endParaRPr lang="en-US" b="1" dirty="0"/>
          </a:p>
          <a:p>
            <a:pPr fontAlgn="base"/>
            <a:endParaRPr lang="en-US" b="1" dirty="0"/>
          </a:p>
        </p:txBody>
      </p:sp>
      <p:pic>
        <p:nvPicPr>
          <p:cNvPr id="4" name="Picture 3"/>
          <p:cNvPicPr>
            <a:picLocks noChangeAspect="1"/>
          </p:cNvPicPr>
          <p:nvPr/>
        </p:nvPicPr>
        <p:blipFill>
          <a:blip r:embed="rId3"/>
          <a:stretch>
            <a:fillRect/>
          </a:stretch>
        </p:blipFill>
        <p:spPr>
          <a:xfrm>
            <a:off x="150542" y="847095"/>
            <a:ext cx="7331019" cy="5604533"/>
          </a:xfrm>
          <a:prstGeom prst="rect">
            <a:avLst/>
          </a:prstGeom>
        </p:spPr>
      </p:pic>
      <p:pic>
        <p:nvPicPr>
          <p:cNvPr id="6" name="Picture 5"/>
          <p:cNvPicPr>
            <a:picLocks noChangeAspect="1"/>
          </p:cNvPicPr>
          <p:nvPr/>
        </p:nvPicPr>
        <p:blipFill>
          <a:blip r:embed="rId4"/>
          <a:stretch>
            <a:fillRect/>
          </a:stretch>
        </p:blipFill>
        <p:spPr>
          <a:xfrm>
            <a:off x="150541" y="6451628"/>
            <a:ext cx="7409133" cy="4048704"/>
          </a:xfrm>
          <a:prstGeom prst="rect">
            <a:avLst/>
          </a:prstGeom>
        </p:spPr>
      </p:pic>
    </p:spTree>
    <p:extLst>
      <p:ext uri="{BB962C8B-B14F-4D97-AF65-F5344CB8AC3E}">
        <p14:creationId xmlns:p14="http://schemas.microsoft.com/office/powerpoint/2010/main" val="888613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2464"/>
        </a:solidFill>
        <a:effectLst/>
      </p:bgPr>
    </p:bg>
    <p:spTree>
      <p:nvGrpSpPr>
        <p:cNvPr id="1" name=""/>
        <p:cNvGrpSpPr/>
        <p:nvPr/>
      </p:nvGrpSpPr>
      <p:grpSpPr>
        <a:xfrm>
          <a:off x="0" y="0"/>
          <a:ext cx="0" cy="0"/>
          <a:chOff x="0" y="0"/>
          <a:chExt cx="0" cy="0"/>
        </a:xfrm>
      </p:grpSpPr>
      <p:sp>
        <p:nvSpPr>
          <p:cNvPr id="26" name="AutoShape 2" descr="Every Day Counts – School Attendance – Herne Hill Primary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2" name="Picture 21">
            <a:extLst>
              <a:ext uri="{FF2B5EF4-FFF2-40B4-BE49-F238E27FC236}">
                <a16:creationId xmlns:a16="http://schemas.microsoft.com/office/drawing/2014/main" id="{A8CCE168-13C2-8B43-80D0-6F2D1A650CD0}"/>
              </a:ext>
            </a:extLst>
          </p:cNvPr>
          <p:cNvPicPr>
            <a:picLocks noChangeAspect="1"/>
          </p:cNvPicPr>
          <p:nvPr/>
        </p:nvPicPr>
        <p:blipFill>
          <a:blip r:embed="rId2"/>
          <a:stretch>
            <a:fillRect/>
          </a:stretch>
        </p:blipFill>
        <p:spPr>
          <a:xfrm>
            <a:off x="5623598" y="187506"/>
            <a:ext cx="1700530" cy="520421"/>
          </a:xfrm>
          <a:prstGeom prst="rect">
            <a:avLst/>
          </a:prstGeom>
        </p:spPr>
      </p:pic>
      <p:sp>
        <p:nvSpPr>
          <p:cNvPr id="7" name="AutoShape 2" descr="2,088 World Book Day Stock Photos, Pictures &amp; Royalty-Free Images - iStock  | World book day costumes, World book day 2021, World book da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AutoShape 5" descr="after-school-club-clipart-7 - Murtoa Colle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AutoShape 2" descr="Sports Day | Corpus Christi Catholic Schoo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p:cNvSpPr txBox="1"/>
          <p:nvPr/>
        </p:nvSpPr>
        <p:spPr>
          <a:xfrm>
            <a:off x="109934" y="-107012"/>
            <a:ext cx="3271116" cy="954107"/>
          </a:xfrm>
          <a:prstGeom prst="rect">
            <a:avLst/>
          </a:prstGeom>
          <a:noFill/>
        </p:spPr>
        <p:txBody>
          <a:bodyPr wrap="square" rtlCol="0">
            <a:spAutoFit/>
          </a:bodyPr>
          <a:lstStyle/>
          <a:p>
            <a:r>
              <a:rPr lang="en-GB" sz="3600" b="1" dirty="0">
                <a:solidFill>
                  <a:schemeClr val="bg1">
                    <a:lumMod val="95000"/>
                  </a:schemeClr>
                </a:solidFill>
              </a:rPr>
              <a:t>NEWSLETTER</a:t>
            </a:r>
          </a:p>
          <a:p>
            <a:r>
              <a:rPr lang="en-GB" sz="2000" b="1" dirty="0" smtClean="0">
                <a:solidFill>
                  <a:schemeClr val="bg1">
                    <a:lumMod val="95000"/>
                  </a:schemeClr>
                </a:solidFill>
              </a:rPr>
              <a:t>29th November </a:t>
            </a:r>
            <a:r>
              <a:rPr lang="en-GB" sz="2000" b="1" dirty="0">
                <a:solidFill>
                  <a:schemeClr val="bg1">
                    <a:lumMod val="95000"/>
                  </a:schemeClr>
                </a:solidFill>
              </a:rPr>
              <a:t>2024</a:t>
            </a:r>
          </a:p>
        </p:txBody>
      </p:sp>
      <p:sp>
        <p:nvSpPr>
          <p:cNvPr id="3" name="TextBox 2"/>
          <p:cNvSpPr txBox="1"/>
          <p:nvPr/>
        </p:nvSpPr>
        <p:spPr>
          <a:xfrm>
            <a:off x="282151" y="7624482"/>
            <a:ext cx="4398496" cy="646331"/>
          </a:xfrm>
          <a:prstGeom prst="rect">
            <a:avLst/>
          </a:prstGeom>
          <a:noFill/>
        </p:spPr>
        <p:txBody>
          <a:bodyPr wrap="square" rtlCol="0">
            <a:spAutoFit/>
          </a:bodyPr>
          <a:lstStyle/>
          <a:p>
            <a:r>
              <a:rPr lang="en-US" dirty="0"/>
              <a:t/>
            </a:r>
            <a:br>
              <a:rPr lang="en-US" dirty="0"/>
            </a:br>
            <a:r>
              <a:rPr lang="en-GB" dirty="0"/>
              <a:t> </a:t>
            </a:r>
          </a:p>
        </p:txBody>
      </p:sp>
      <p:pic>
        <p:nvPicPr>
          <p:cNvPr id="4" name="Picture 3"/>
          <p:cNvPicPr>
            <a:picLocks noChangeAspect="1"/>
          </p:cNvPicPr>
          <p:nvPr/>
        </p:nvPicPr>
        <p:blipFill>
          <a:blip r:embed="rId3"/>
          <a:stretch>
            <a:fillRect/>
          </a:stretch>
        </p:blipFill>
        <p:spPr>
          <a:xfrm>
            <a:off x="155576" y="878997"/>
            <a:ext cx="3757518" cy="5143940"/>
          </a:xfrm>
          <a:prstGeom prst="rect">
            <a:avLst/>
          </a:prstGeom>
        </p:spPr>
      </p:pic>
      <p:pic>
        <p:nvPicPr>
          <p:cNvPr id="6" name="Picture 5"/>
          <p:cNvPicPr>
            <a:picLocks noChangeAspect="1"/>
          </p:cNvPicPr>
          <p:nvPr/>
        </p:nvPicPr>
        <p:blipFill>
          <a:blip r:embed="rId4"/>
          <a:stretch>
            <a:fillRect/>
          </a:stretch>
        </p:blipFill>
        <p:spPr>
          <a:xfrm>
            <a:off x="2313354" y="6268820"/>
            <a:ext cx="4734586" cy="3791479"/>
          </a:xfrm>
          <a:prstGeom prst="rect">
            <a:avLst/>
          </a:prstGeom>
        </p:spPr>
      </p:pic>
    </p:spTree>
    <p:extLst>
      <p:ext uri="{BB962C8B-B14F-4D97-AF65-F5344CB8AC3E}">
        <p14:creationId xmlns:p14="http://schemas.microsoft.com/office/powerpoint/2010/main" val="4055565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246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060702-A69A-ACC1-A2FE-9A4C4B1EB4A7}"/>
              </a:ext>
            </a:extLst>
          </p:cNvPr>
          <p:cNvSpPr/>
          <p:nvPr/>
        </p:nvSpPr>
        <p:spPr>
          <a:xfrm>
            <a:off x="164433" y="847095"/>
            <a:ext cx="7317128" cy="965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GB" dirty="0"/>
              <a:t>Safe use of devices and apps</a:t>
            </a:r>
          </a:p>
        </p:txBody>
      </p:sp>
      <p:sp>
        <p:nvSpPr>
          <p:cNvPr id="26" name="AutoShape 2" descr="Every Day Counts – School Attendance – Herne Hill Primary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2" name="Picture 21">
            <a:extLst>
              <a:ext uri="{FF2B5EF4-FFF2-40B4-BE49-F238E27FC236}">
                <a16:creationId xmlns:a16="http://schemas.microsoft.com/office/drawing/2014/main" id="{A8CCE168-13C2-8B43-80D0-6F2D1A650CD0}"/>
              </a:ext>
            </a:extLst>
          </p:cNvPr>
          <p:cNvPicPr>
            <a:picLocks noChangeAspect="1"/>
          </p:cNvPicPr>
          <p:nvPr/>
        </p:nvPicPr>
        <p:blipFill>
          <a:blip r:embed="rId2"/>
          <a:stretch>
            <a:fillRect/>
          </a:stretch>
        </p:blipFill>
        <p:spPr>
          <a:xfrm>
            <a:off x="5623598" y="187506"/>
            <a:ext cx="1700530" cy="520421"/>
          </a:xfrm>
          <a:prstGeom prst="rect">
            <a:avLst/>
          </a:prstGeom>
        </p:spPr>
      </p:pic>
      <p:sp>
        <p:nvSpPr>
          <p:cNvPr id="7" name="AutoShape 2" descr="2,088 World Book Day Stock Photos, Pictures &amp; Royalty-Free Images - iStock  | World book day costumes, World book day 2021, World book da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AutoShape 5" descr="after-school-club-clipart-7 - Murtoa Colle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AutoShape 2" descr="Sports Day | Corpus Christi Catholic Schoo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p:cNvSpPr txBox="1"/>
          <p:nvPr/>
        </p:nvSpPr>
        <p:spPr>
          <a:xfrm>
            <a:off x="109934" y="-107012"/>
            <a:ext cx="3271116" cy="954107"/>
          </a:xfrm>
          <a:prstGeom prst="rect">
            <a:avLst/>
          </a:prstGeom>
          <a:noFill/>
        </p:spPr>
        <p:txBody>
          <a:bodyPr wrap="square" rtlCol="0">
            <a:spAutoFit/>
          </a:bodyPr>
          <a:lstStyle/>
          <a:p>
            <a:r>
              <a:rPr lang="en-GB" sz="3600" b="1" dirty="0">
                <a:solidFill>
                  <a:schemeClr val="bg1">
                    <a:lumMod val="95000"/>
                  </a:schemeClr>
                </a:solidFill>
              </a:rPr>
              <a:t>NEWSLETTER</a:t>
            </a:r>
          </a:p>
          <a:p>
            <a:r>
              <a:rPr lang="en-GB" sz="2000" b="1" dirty="0" smtClean="0">
                <a:solidFill>
                  <a:schemeClr val="bg1">
                    <a:lumMod val="95000"/>
                  </a:schemeClr>
                </a:solidFill>
              </a:rPr>
              <a:t>29th November </a:t>
            </a:r>
            <a:r>
              <a:rPr lang="en-GB" sz="2000" b="1" dirty="0">
                <a:solidFill>
                  <a:schemeClr val="bg1">
                    <a:lumMod val="95000"/>
                  </a:schemeClr>
                </a:solidFill>
              </a:rPr>
              <a:t>2024</a:t>
            </a:r>
          </a:p>
        </p:txBody>
      </p:sp>
      <p:sp>
        <p:nvSpPr>
          <p:cNvPr id="3" name="TextBox 2"/>
          <p:cNvSpPr txBox="1"/>
          <p:nvPr/>
        </p:nvSpPr>
        <p:spPr>
          <a:xfrm>
            <a:off x="282151" y="7624482"/>
            <a:ext cx="4398496" cy="646331"/>
          </a:xfrm>
          <a:prstGeom prst="rect">
            <a:avLst/>
          </a:prstGeom>
          <a:noFill/>
        </p:spPr>
        <p:txBody>
          <a:bodyPr wrap="square" rtlCol="0">
            <a:spAutoFit/>
          </a:bodyPr>
          <a:lstStyle/>
          <a:p>
            <a:r>
              <a:rPr lang="en-US" dirty="0"/>
              <a:t/>
            </a:r>
            <a:br>
              <a:rPr lang="en-US" dirty="0"/>
            </a:br>
            <a:r>
              <a:rPr lang="en-GB" dirty="0"/>
              <a:t> </a:t>
            </a:r>
          </a:p>
        </p:txBody>
      </p:sp>
      <p:sp>
        <p:nvSpPr>
          <p:cNvPr id="5" name="TextBox 4"/>
          <p:cNvSpPr txBox="1"/>
          <p:nvPr/>
        </p:nvSpPr>
        <p:spPr>
          <a:xfrm>
            <a:off x="148956" y="986263"/>
            <a:ext cx="7016153" cy="3139321"/>
          </a:xfrm>
          <a:prstGeom prst="rect">
            <a:avLst/>
          </a:prstGeom>
          <a:noFill/>
        </p:spPr>
        <p:txBody>
          <a:bodyPr wrap="square" lIns="91440" tIns="45720" rIns="91440" bIns="45720" rtlCol="0" anchor="t">
            <a:spAutoFit/>
          </a:bodyPr>
          <a:lstStyle/>
          <a:p>
            <a:pPr fontAlgn="base"/>
            <a:r>
              <a:rPr lang="en-US" b="1" dirty="0" smtClean="0"/>
              <a:t> </a:t>
            </a:r>
            <a:endParaRPr lang="en-US" b="1" dirty="0"/>
          </a:p>
          <a:p>
            <a:endParaRPr lang="en-US" b="1" dirty="0"/>
          </a:p>
          <a:p>
            <a:endParaRPr lang="en-US" dirty="0"/>
          </a:p>
          <a:p>
            <a:r>
              <a:rPr lang="en-US" dirty="0"/>
              <a:t>                                      </a:t>
            </a:r>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p>
          <a:p>
            <a:pPr fontAlgn="base"/>
            <a:endParaRPr lang="en-US" dirty="0">
              <a:cs typeface="Calibri" panose="020F0502020204030204"/>
            </a:endParaRPr>
          </a:p>
          <a:p>
            <a:pPr fontAlgn="base"/>
            <a:endParaRPr lang="en-US" dirty="0"/>
          </a:p>
        </p:txBody>
      </p:sp>
      <p:pic>
        <p:nvPicPr>
          <p:cNvPr id="4" name="Picture 3"/>
          <p:cNvPicPr>
            <a:picLocks noChangeAspect="1"/>
          </p:cNvPicPr>
          <p:nvPr/>
        </p:nvPicPr>
        <p:blipFill>
          <a:blip r:embed="rId3"/>
          <a:stretch>
            <a:fillRect/>
          </a:stretch>
        </p:blipFill>
        <p:spPr>
          <a:xfrm>
            <a:off x="164434" y="884546"/>
            <a:ext cx="3452825" cy="4203151"/>
          </a:xfrm>
          <a:prstGeom prst="rect">
            <a:avLst/>
          </a:prstGeom>
        </p:spPr>
      </p:pic>
      <p:pic>
        <p:nvPicPr>
          <p:cNvPr id="8" name="Picture 7"/>
          <p:cNvPicPr>
            <a:picLocks noChangeAspect="1"/>
          </p:cNvPicPr>
          <p:nvPr/>
        </p:nvPicPr>
        <p:blipFill>
          <a:blip r:embed="rId4"/>
          <a:stretch>
            <a:fillRect/>
          </a:stretch>
        </p:blipFill>
        <p:spPr>
          <a:xfrm>
            <a:off x="4224208" y="903298"/>
            <a:ext cx="2333951" cy="4134427"/>
          </a:xfrm>
          <a:prstGeom prst="rect">
            <a:avLst/>
          </a:prstGeom>
        </p:spPr>
      </p:pic>
      <p:pic>
        <p:nvPicPr>
          <p:cNvPr id="9" name="Picture 8"/>
          <p:cNvPicPr>
            <a:picLocks noChangeAspect="1"/>
          </p:cNvPicPr>
          <p:nvPr/>
        </p:nvPicPr>
        <p:blipFill>
          <a:blip r:embed="rId5"/>
          <a:stretch>
            <a:fillRect/>
          </a:stretch>
        </p:blipFill>
        <p:spPr>
          <a:xfrm>
            <a:off x="307975" y="5469654"/>
            <a:ext cx="2229161" cy="2000529"/>
          </a:xfrm>
          <a:prstGeom prst="rect">
            <a:avLst/>
          </a:prstGeom>
        </p:spPr>
      </p:pic>
      <p:pic>
        <p:nvPicPr>
          <p:cNvPr id="11" name="Picture 10"/>
          <p:cNvPicPr>
            <a:picLocks noChangeAspect="1"/>
          </p:cNvPicPr>
          <p:nvPr/>
        </p:nvPicPr>
        <p:blipFill>
          <a:blip r:embed="rId6"/>
          <a:stretch>
            <a:fillRect/>
          </a:stretch>
        </p:blipFill>
        <p:spPr>
          <a:xfrm>
            <a:off x="3779837" y="5450600"/>
            <a:ext cx="2381582" cy="2038635"/>
          </a:xfrm>
          <a:prstGeom prst="rect">
            <a:avLst/>
          </a:prstGeom>
        </p:spPr>
      </p:pic>
      <p:pic>
        <p:nvPicPr>
          <p:cNvPr id="12" name="Picture 11"/>
          <p:cNvPicPr>
            <a:picLocks noChangeAspect="1"/>
          </p:cNvPicPr>
          <p:nvPr/>
        </p:nvPicPr>
        <p:blipFill>
          <a:blip r:embed="rId7"/>
          <a:stretch>
            <a:fillRect/>
          </a:stretch>
        </p:blipFill>
        <p:spPr>
          <a:xfrm>
            <a:off x="2185495" y="7645820"/>
            <a:ext cx="2391109" cy="2476846"/>
          </a:xfrm>
          <a:prstGeom prst="rect">
            <a:avLst/>
          </a:prstGeom>
        </p:spPr>
      </p:pic>
      <p:pic>
        <p:nvPicPr>
          <p:cNvPr id="13" name="Picture 12"/>
          <p:cNvPicPr>
            <a:picLocks noChangeAspect="1"/>
          </p:cNvPicPr>
          <p:nvPr/>
        </p:nvPicPr>
        <p:blipFill>
          <a:blip r:embed="rId8"/>
          <a:stretch>
            <a:fillRect/>
          </a:stretch>
        </p:blipFill>
        <p:spPr>
          <a:xfrm>
            <a:off x="4993442" y="9004544"/>
            <a:ext cx="2391109" cy="1495634"/>
          </a:xfrm>
          <a:prstGeom prst="rect">
            <a:avLst/>
          </a:prstGeom>
        </p:spPr>
      </p:pic>
    </p:spTree>
    <p:extLst>
      <p:ext uri="{BB962C8B-B14F-4D97-AF65-F5344CB8AC3E}">
        <p14:creationId xmlns:p14="http://schemas.microsoft.com/office/powerpoint/2010/main" val="2486959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246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060702-A69A-ACC1-A2FE-9A4C4B1EB4A7}"/>
              </a:ext>
            </a:extLst>
          </p:cNvPr>
          <p:cNvSpPr/>
          <p:nvPr/>
        </p:nvSpPr>
        <p:spPr>
          <a:xfrm>
            <a:off x="164433" y="847095"/>
            <a:ext cx="7317128" cy="965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GB" dirty="0"/>
              <a:t>Safe use of devices and apps</a:t>
            </a:r>
          </a:p>
        </p:txBody>
      </p:sp>
      <p:sp>
        <p:nvSpPr>
          <p:cNvPr id="26" name="AutoShape 2" descr="Every Day Counts – School Attendance – Herne Hill Primary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2" name="Picture 21">
            <a:extLst>
              <a:ext uri="{FF2B5EF4-FFF2-40B4-BE49-F238E27FC236}">
                <a16:creationId xmlns:a16="http://schemas.microsoft.com/office/drawing/2014/main" id="{A8CCE168-13C2-8B43-80D0-6F2D1A650CD0}"/>
              </a:ext>
            </a:extLst>
          </p:cNvPr>
          <p:cNvPicPr>
            <a:picLocks noChangeAspect="1"/>
          </p:cNvPicPr>
          <p:nvPr/>
        </p:nvPicPr>
        <p:blipFill>
          <a:blip r:embed="rId2"/>
          <a:stretch>
            <a:fillRect/>
          </a:stretch>
        </p:blipFill>
        <p:spPr>
          <a:xfrm>
            <a:off x="5623598" y="187506"/>
            <a:ext cx="1700530" cy="520421"/>
          </a:xfrm>
          <a:prstGeom prst="rect">
            <a:avLst/>
          </a:prstGeom>
        </p:spPr>
      </p:pic>
      <p:sp>
        <p:nvSpPr>
          <p:cNvPr id="7" name="AutoShape 2" descr="2,088 World Book Day Stock Photos, Pictures &amp; Royalty-Free Images - iStock  | World book day costumes, World book day 2021, World book da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AutoShape 5" descr="after-school-club-clipart-7 - Murtoa Colle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AutoShape 2" descr="Sports Day | Corpus Christi Catholic Schoo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p:cNvSpPr txBox="1"/>
          <p:nvPr/>
        </p:nvSpPr>
        <p:spPr>
          <a:xfrm>
            <a:off x="109934" y="-107012"/>
            <a:ext cx="3271116" cy="954107"/>
          </a:xfrm>
          <a:prstGeom prst="rect">
            <a:avLst/>
          </a:prstGeom>
          <a:noFill/>
        </p:spPr>
        <p:txBody>
          <a:bodyPr wrap="square" rtlCol="0">
            <a:spAutoFit/>
          </a:bodyPr>
          <a:lstStyle/>
          <a:p>
            <a:r>
              <a:rPr lang="en-GB" sz="3600" b="1" dirty="0">
                <a:solidFill>
                  <a:schemeClr val="bg1">
                    <a:lumMod val="95000"/>
                  </a:schemeClr>
                </a:solidFill>
              </a:rPr>
              <a:t>NEWSLETTER</a:t>
            </a:r>
          </a:p>
          <a:p>
            <a:r>
              <a:rPr lang="en-GB" sz="2000" b="1" dirty="0" smtClean="0">
                <a:solidFill>
                  <a:schemeClr val="bg1">
                    <a:lumMod val="95000"/>
                  </a:schemeClr>
                </a:solidFill>
              </a:rPr>
              <a:t>29</a:t>
            </a:r>
            <a:r>
              <a:rPr lang="en-GB" sz="2000" b="1" baseline="30000" dirty="0" smtClean="0">
                <a:solidFill>
                  <a:schemeClr val="bg1">
                    <a:lumMod val="95000"/>
                  </a:schemeClr>
                </a:solidFill>
              </a:rPr>
              <a:t>th</a:t>
            </a:r>
            <a:r>
              <a:rPr lang="en-GB" sz="2000" b="1" dirty="0" smtClean="0">
                <a:solidFill>
                  <a:schemeClr val="bg1">
                    <a:lumMod val="95000"/>
                  </a:schemeClr>
                </a:solidFill>
              </a:rPr>
              <a:t> November </a:t>
            </a:r>
            <a:r>
              <a:rPr lang="en-GB" sz="2000" b="1" dirty="0">
                <a:solidFill>
                  <a:schemeClr val="bg1">
                    <a:lumMod val="95000"/>
                  </a:schemeClr>
                </a:solidFill>
              </a:rPr>
              <a:t>2024</a:t>
            </a:r>
          </a:p>
        </p:txBody>
      </p:sp>
      <p:sp>
        <p:nvSpPr>
          <p:cNvPr id="3" name="TextBox 2"/>
          <p:cNvSpPr txBox="1"/>
          <p:nvPr/>
        </p:nvSpPr>
        <p:spPr>
          <a:xfrm>
            <a:off x="282151" y="7624482"/>
            <a:ext cx="4398496" cy="646331"/>
          </a:xfrm>
          <a:prstGeom prst="rect">
            <a:avLst/>
          </a:prstGeom>
          <a:noFill/>
        </p:spPr>
        <p:txBody>
          <a:bodyPr wrap="square" rtlCol="0">
            <a:spAutoFit/>
          </a:bodyPr>
          <a:lstStyle/>
          <a:p>
            <a:r>
              <a:rPr lang="en-US" dirty="0"/>
              <a:t/>
            </a:r>
            <a:br>
              <a:rPr lang="en-US" dirty="0"/>
            </a:br>
            <a:r>
              <a:rPr lang="en-GB" dirty="0"/>
              <a:t> </a:t>
            </a:r>
          </a:p>
        </p:txBody>
      </p:sp>
      <p:sp>
        <p:nvSpPr>
          <p:cNvPr id="5" name="TextBox 4"/>
          <p:cNvSpPr txBox="1"/>
          <p:nvPr/>
        </p:nvSpPr>
        <p:spPr>
          <a:xfrm>
            <a:off x="164501" y="884546"/>
            <a:ext cx="7016153" cy="3693319"/>
          </a:xfrm>
          <a:prstGeom prst="rect">
            <a:avLst/>
          </a:prstGeom>
          <a:noFill/>
        </p:spPr>
        <p:txBody>
          <a:bodyPr wrap="square" lIns="91440" tIns="45720" rIns="91440" bIns="45720" rtlCol="0" anchor="t">
            <a:spAutoFit/>
          </a:bodyPr>
          <a:lstStyle/>
          <a:p>
            <a:pPr fontAlgn="base"/>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p:txBody>
      </p:sp>
      <p:pic>
        <p:nvPicPr>
          <p:cNvPr id="4" name="Picture 3"/>
          <p:cNvPicPr>
            <a:picLocks noChangeAspect="1"/>
          </p:cNvPicPr>
          <p:nvPr/>
        </p:nvPicPr>
        <p:blipFill>
          <a:blip r:embed="rId3"/>
          <a:stretch>
            <a:fillRect/>
          </a:stretch>
        </p:blipFill>
        <p:spPr>
          <a:xfrm>
            <a:off x="282151" y="986263"/>
            <a:ext cx="3848885" cy="3263008"/>
          </a:xfrm>
          <a:prstGeom prst="rect">
            <a:avLst/>
          </a:prstGeom>
        </p:spPr>
      </p:pic>
      <p:pic>
        <p:nvPicPr>
          <p:cNvPr id="6" name="Picture 5"/>
          <p:cNvPicPr>
            <a:picLocks noChangeAspect="1"/>
          </p:cNvPicPr>
          <p:nvPr/>
        </p:nvPicPr>
        <p:blipFill>
          <a:blip r:embed="rId4"/>
          <a:stretch>
            <a:fillRect/>
          </a:stretch>
        </p:blipFill>
        <p:spPr>
          <a:xfrm>
            <a:off x="460375" y="4251923"/>
            <a:ext cx="2269378" cy="5847652"/>
          </a:xfrm>
          <a:prstGeom prst="rect">
            <a:avLst/>
          </a:prstGeom>
        </p:spPr>
      </p:pic>
      <p:pic>
        <p:nvPicPr>
          <p:cNvPr id="8" name="Picture 7"/>
          <p:cNvPicPr>
            <a:picLocks noChangeAspect="1"/>
          </p:cNvPicPr>
          <p:nvPr/>
        </p:nvPicPr>
        <p:blipFill>
          <a:blip r:embed="rId5"/>
          <a:stretch>
            <a:fillRect/>
          </a:stretch>
        </p:blipFill>
        <p:spPr>
          <a:xfrm>
            <a:off x="4561096" y="1460708"/>
            <a:ext cx="2598041" cy="6163774"/>
          </a:xfrm>
          <a:prstGeom prst="rect">
            <a:avLst/>
          </a:prstGeom>
        </p:spPr>
      </p:pic>
      <p:pic>
        <p:nvPicPr>
          <p:cNvPr id="9" name="Picture 8"/>
          <p:cNvPicPr>
            <a:picLocks noChangeAspect="1"/>
          </p:cNvPicPr>
          <p:nvPr/>
        </p:nvPicPr>
        <p:blipFill>
          <a:blip r:embed="rId6"/>
          <a:stretch>
            <a:fillRect/>
          </a:stretch>
        </p:blipFill>
        <p:spPr>
          <a:xfrm>
            <a:off x="3324600" y="7624482"/>
            <a:ext cx="2019582" cy="2686425"/>
          </a:xfrm>
          <a:prstGeom prst="rect">
            <a:avLst/>
          </a:prstGeom>
        </p:spPr>
      </p:pic>
    </p:spTree>
    <p:extLst>
      <p:ext uri="{BB962C8B-B14F-4D97-AF65-F5344CB8AC3E}">
        <p14:creationId xmlns:p14="http://schemas.microsoft.com/office/powerpoint/2010/main" val="112420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246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060702-A69A-ACC1-A2FE-9A4C4B1EB4A7}"/>
              </a:ext>
            </a:extLst>
          </p:cNvPr>
          <p:cNvSpPr/>
          <p:nvPr/>
        </p:nvSpPr>
        <p:spPr>
          <a:xfrm>
            <a:off x="164433" y="847095"/>
            <a:ext cx="7317128" cy="965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GB" dirty="0"/>
              <a:t>Safe use of devices and apps</a:t>
            </a:r>
          </a:p>
        </p:txBody>
      </p:sp>
      <p:sp>
        <p:nvSpPr>
          <p:cNvPr id="26" name="AutoShape 2" descr="Every Day Counts – School Attendance – Herne Hill Primary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2" name="Picture 21">
            <a:extLst>
              <a:ext uri="{FF2B5EF4-FFF2-40B4-BE49-F238E27FC236}">
                <a16:creationId xmlns:a16="http://schemas.microsoft.com/office/drawing/2014/main" id="{A8CCE168-13C2-8B43-80D0-6F2D1A650CD0}"/>
              </a:ext>
            </a:extLst>
          </p:cNvPr>
          <p:cNvPicPr>
            <a:picLocks noChangeAspect="1"/>
          </p:cNvPicPr>
          <p:nvPr/>
        </p:nvPicPr>
        <p:blipFill>
          <a:blip r:embed="rId2"/>
          <a:stretch>
            <a:fillRect/>
          </a:stretch>
        </p:blipFill>
        <p:spPr>
          <a:xfrm>
            <a:off x="5623598" y="187506"/>
            <a:ext cx="1700530" cy="520421"/>
          </a:xfrm>
          <a:prstGeom prst="rect">
            <a:avLst/>
          </a:prstGeom>
        </p:spPr>
      </p:pic>
      <p:sp>
        <p:nvSpPr>
          <p:cNvPr id="7" name="AutoShape 2" descr="2,088 World Book Day Stock Photos, Pictures &amp; Royalty-Free Images - iStock  | World book day costumes, World book day 2021, World book da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AutoShape 5" descr="after-school-club-clipart-7 - Murtoa Colle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AutoShape 2" descr="Sports Day | Corpus Christi Catholic Schoo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p:cNvSpPr txBox="1"/>
          <p:nvPr/>
        </p:nvSpPr>
        <p:spPr>
          <a:xfrm>
            <a:off x="109934" y="-107012"/>
            <a:ext cx="3271116" cy="954107"/>
          </a:xfrm>
          <a:prstGeom prst="rect">
            <a:avLst/>
          </a:prstGeom>
          <a:noFill/>
        </p:spPr>
        <p:txBody>
          <a:bodyPr wrap="square" rtlCol="0">
            <a:spAutoFit/>
          </a:bodyPr>
          <a:lstStyle/>
          <a:p>
            <a:r>
              <a:rPr lang="en-GB" sz="3600" b="1" dirty="0">
                <a:solidFill>
                  <a:schemeClr val="bg1">
                    <a:lumMod val="95000"/>
                  </a:schemeClr>
                </a:solidFill>
              </a:rPr>
              <a:t>NEWSLETTER</a:t>
            </a:r>
          </a:p>
          <a:p>
            <a:r>
              <a:rPr lang="en-GB" sz="2000" b="1" dirty="0" smtClean="0">
                <a:solidFill>
                  <a:schemeClr val="bg1">
                    <a:lumMod val="95000"/>
                  </a:schemeClr>
                </a:solidFill>
              </a:rPr>
              <a:t>29th November </a:t>
            </a:r>
            <a:r>
              <a:rPr lang="en-GB" sz="2000" b="1" dirty="0">
                <a:solidFill>
                  <a:schemeClr val="bg1">
                    <a:lumMod val="95000"/>
                  </a:schemeClr>
                </a:solidFill>
              </a:rPr>
              <a:t>2024</a:t>
            </a:r>
          </a:p>
        </p:txBody>
      </p:sp>
      <p:sp>
        <p:nvSpPr>
          <p:cNvPr id="3" name="TextBox 2"/>
          <p:cNvSpPr txBox="1"/>
          <p:nvPr/>
        </p:nvSpPr>
        <p:spPr>
          <a:xfrm>
            <a:off x="282151" y="7624482"/>
            <a:ext cx="4398496" cy="646331"/>
          </a:xfrm>
          <a:prstGeom prst="rect">
            <a:avLst/>
          </a:prstGeom>
          <a:noFill/>
        </p:spPr>
        <p:txBody>
          <a:bodyPr wrap="square" rtlCol="0">
            <a:spAutoFit/>
          </a:bodyPr>
          <a:lstStyle/>
          <a:p>
            <a:r>
              <a:rPr lang="en-US" dirty="0"/>
              <a:t/>
            </a:r>
            <a:br>
              <a:rPr lang="en-US" dirty="0"/>
            </a:br>
            <a:r>
              <a:rPr lang="en-GB" dirty="0"/>
              <a:t> </a:t>
            </a:r>
          </a:p>
        </p:txBody>
      </p:sp>
      <p:sp>
        <p:nvSpPr>
          <p:cNvPr id="5" name="TextBox 4"/>
          <p:cNvSpPr txBox="1"/>
          <p:nvPr/>
        </p:nvSpPr>
        <p:spPr>
          <a:xfrm>
            <a:off x="307975" y="941294"/>
            <a:ext cx="7016153" cy="646331"/>
          </a:xfrm>
          <a:prstGeom prst="rect">
            <a:avLst/>
          </a:prstGeom>
          <a:noFill/>
        </p:spPr>
        <p:txBody>
          <a:bodyPr wrap="square" lIns="91440" tIns="45720" rIns="91440" bIns="45720" rtlCol="0" anchor="t">
            <a:spAutoFit/>
          </a:bodyPr>
          <a:lstStyle/>
          <a:p>
            <a:pPr fontAlgn="base"/>
            <a:endParaRPr lang="en-US" b="1" dirty="0"/>
          </a:p>
          <a:p>
            <a:pPr fontAlgn="base"/>
            <a:endParaRPr lang="en-US" b="1" dirty="0"/>
          </a:p>
        </p:txBody>
      </p:sp>
      <p:pic>
        <p:nvPicPr>
          <p:cNvPr id="4" name="Picture 3"/>
          <p:cNvPicPr>
            <a:picLocks noChangeAspect="1"/>
          </p:cNvPicPr>
          <p:nvPr/>
        </p:nvPicPr>
        <p:blipFill>
          <a:blip r:embed="rId3"/>
          <a:stretch>
            <a:fillRect/>
          </a:stretch>
        </p:blipFill>
        <p:spPr>
          <a:xfrm>
            <a:off x="164434" y="999495"/>
            <a:ext cx="3681426" cy="2677400"/>
          </a:xfrm>
          <a:prstGeom prst="rect">
            <a:avLst/>
          </a:prstGeom>
        </p:spPr>
      </p:pic>
      <p:pic>
        <p:nvPicPr>
          <p:cNvPr id="6" name="Picture 5"/>
          <p:cNvPicPr>
            <a:picLocks noChangeAspect="1"/>
          </p:cNvPicPr>
          <p:nvPr/>
        </p:nvPicPr>
        <p:blipFill>
          <a:blip r:embed="rId4"/>
          <a:stretch>
            <a:fillRect/>
          </a:stretch>
        </p:blipFill>
        <p:spPr>
          <a:xfrm>
            <a:off x="3965409" y="1587625"/>
            <a:ext cx="3316378" cy="2440494"/>
          </a:xfrm>
          <a:prstGeom prst="rect">
            <a:avLst/>
          </a:prstGeom>
        </p:spPr>
      </p:pic>
      <p:pic>
        <p:nvPicPr>
          <p:cNvPr id="8" name="Picture 7"/>
          <p:cNvPicPr>
            <a:picLocks noChangeAspect="1"/>
          </p:cNvPicPr>
          <p:nvPr/>
        </p:nvPicPr>
        <p:blipFill>
          <a:blip r:embed="rId5"/>
          <a:stretch>
            <a:fillRect/>
          </a:stretch>
        </p:blipFill>
        <p:spPr>
          <a:xfrm>
            <a:off x="612776" y="4212783"/>
            <a:ext cx="6311136" cy="2465288"/>
          </a:xfrm>
          <a:prstGeom prst="rect">
            <a:avLst/>
          </a:prstGeom>
        </p:spPr>
      </p:pic>
      <p:pic>
        <p:nvPicPr>
          <p:cNvPr id="9" name="Picture 8"/>
          <p:cNvPicPr>
            <a:picLocks noChangeAspect="1"/>
          </p:cNvPicPr>
          <p:nvPr/>
        </p:nvPicPr>
        <p:blipFill>
          <a:blip r:embed="rId6"/>
          <a:stretch>
            <a:fillRect/>
          </a:stretch>
        </p:blipFill>
        <p:spPr>
          <a:xfrm>
            <a:off x="1184426" y="6921075"/>
            <a:ext cx="5561965" cy="3265342"/>
          </a:xfrm>
          <a:prstGeom prst="rect">
            <a:avLst/>
          </a:prstGeom>
        </p:spPr>
      </p:pic>
    </p:spTree>
    <p:extLst>
      <p:ext uri="{BB962C8B-B14F-4D97-AF65-F5344CB8AC3E}">
        <p14:creationId xmlns:p14="http://schemas.microsoft.com/office/powerpoint/2010/main" val="34160914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103625</TotalTime>
  <Words>1840</Words>
  <Application>Microsoft Office PowerPoint</Application>
  <PresentationFormat>Custom</PresentationFormat>
  <Paragraphs>498</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Office Manager</cp:lastModifiedBy>
  <cp:revision>2899</cp:revision>
  <cp:lastPrinted>2024-07-05T09:06:47Z</cp:lastPrinted>
  <dcterms:created xsi:type="dcterms:W3CDTF">2020-03-11T09:30:57Z</dcterms:created>
  <dcterms:modified xsi:type="dcterms:W3CDTF">2024-12-05T09:47:08Z</dcterms:modified>
</cp:coreProperties>
</file>