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
  </p:notesMasterIdLst>
  <p:sldIdLst>
    <p:sldId id="317" r:id="rId2"/>
    <p:sldId id="335" r:id="rId3"/>
    <p:sldId id="328" r:id="rId4"/>
    <p:sldId id="319" r:id="rId5"/>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F57"/>
    <a:srgbClr val="8A1B4B"/>
    <a:srgbClr val="3DC52F"/>
    <a:srgbClr val="D2609C"/>
    <a:srgbClr val="BA2464"/>
    <a:srgbClr val="5F5F5F"/>
    <a:srgbClr val="E77A2F"/>
    <a:srgbClr val="FFFFFF"/>
    <a:srgbClr val="C12568"/>
    <a:srgbClr val="232E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5332" autoAdjust="0"/>
  </p:normalViewPr>
  <p:slideViewPr>
    <p:cSldViewPr snapToGrid="0" snapToObjects="1">
      <p:cViewPr varScale="1">
        <p:scale>
          <a:sx n="71" d="100"/>
          <a:sy n="71" d="100"/>
        </p:scale>
        <p:origin x="29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B5A4DD-2D31-8D43-86FE-7E60E3B024BB}" type="datetimeFigureOut">
              <a:rPr lang="en-US" smtClean="0"/>
              <a:t>9/23/2024</a:t>
            </a:fld>
            <a:endParaRPr lang="en-US" dirty="0"/>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1CFA37-095C-924C-9639-ED93D2352603}" type="slidenum">
              <a:rPr lang="en-US" smtClean="0"/>
              <a:t>‹#›</a:t>
            </a:fld>
            <a:endParaRPr lang="en-US" dirty="0"/>
          </a:p>
        </p:txBody>
      </p:sp>
    </p:spTree>
    <p:extLst>
      <p:ext uri="{BB962C8B-B14F-4D97-AF65-F5344CB8AC3E}">
        <p14:creationId xmlns:p14="http://schemas.microsoft.com/office/powerpoint/2010/main" val="56506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60497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65402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89984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74845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302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7468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1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40216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15121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20188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dirty="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1284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B1677D-0649-F54F-B408-D4B6AA6262B5}" type="datetimeFigureOut">
              <a:rPr lang="en-US" smtClean="0"/>
              <a:t>9/23/2024</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428F390-FBE4-ED4B-8A98-19058BE7DF9B}" type="slidenum">
              <a:rPr lang="en-US" smtClean="0"/>
              <a:t>‹#›</a:t>
            </a:fld>
            <a:endParaRPr lang="en-US" dirty="0"/>
          </a:p>
        </p:txBody>
      </p:sp>
    </p:spTree>
    <p:extLst>
      <p:ext uri="{BB962C8B-B14F-4D97-AF65-F5344CB8AC3E}">
        <p14:creationId xmlns:p14="http://schemas.microsoft.com/office/powerpoint/2010/main" val="388282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060702-A69A-ACC1-A2FE-9A4C4B1EB4A7}"/>
              </a:ext>
            </a:extLst>
          </p:cNvPr>
          <p:cNvSpPr/>
          <p:nvPr/>
        </p:nvSpPr>
        <p:spPr>
          <a:xfrm>
            <a:off x="164433" y="785458"/>
            <a:ext cx="7317128" cy="965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r>
              <a:rPr lang="en-GB" dirty="0">
                <a:solidFill>
                  <a:prstClr val="black"/>
                </a:solidFill>
              </a:rPr>
              <a:t>It’s been a week of aspiration at Birley Spa.  I’ve really enjoyed seeing the classes working together and pushing themselves to achieve great things.</a:t>
            </a:r>
          </a:p>
          <a:p>
            <a:pPr lvl="0" algn="just"/>
            <a:endParaRPr lang="en-GB" dirty="0">
              <a:solidFill>
                <a:prstClr val="black"/>
              </a:solidFill>
            </a:endParaRPr>
          </a:p>
          <a:p>
            <a:pPr lvl="0" algn="just"/>
            <a:r>
              <a:rPr lang="en-GB" dirty="0">
                <a:solidFill>
                  <a:prstClr val="black"/>
                </a:solidFill>
              </a:rPr>
              <a:t>A lovely highlight of the week, for the Year 5/6</a:t>
            </a:r>
          </a:p>
          <a:p>
            <a:pPr lvl="0" algn="just"/>
            <a:r>
              <a:rPr lang="en-GB" dirty="0">
                <a:solidFill>
                  <a:prstClr val="black"/>
                </a:solidFill>
              </a:rPr>
              <a:t>families and me, was going up to Birley </a:t>
            </a:r>
          </a:p>
          <a:p>
            <a:pPr lvl="0" algn="just"/>
            <a:r>
              <a:rPr lang="en-GB" dirty="0">
                <a:solidFill>
                  <a:prstClr val="black"/>
                </a:solidFill>
              </a:rPr>
              <a:t>Academy and attending their open evening.  </a:t>
            </a:r>
          </a:p>
          <a:p>
            <a:pPr lvl="0" algn="just"/>
            <a:r>
              <a:rPr lang="en-GB" dirty="0">
                <a:solidFill>
                  <a:prstClr val="black"/>
                </a:solidFill>
              </a:rPr>
              <a:t>I was thrilled to see previous Birley Spa students acting as Birley Ambassadors and had a fantastic tour around </a:t>
            </a:r>
          </a:p>
          <a:p>
            <a:pPr lvl="0" algn="just"/>
            <a:r>
              <a:rPr lang="en-GB" dirty="0">
                <a:solidFill>
                  <a:prstClr val="black"/>
                </a:solidFill>
              </a:rPr>
              <a:t>all of the classrooms to see what the students </a:t>
            </a:r>
          </a:p>
          <a:p>
            <a:pPr lvl="0" algn="just"/>
            <a:r>
              <a:rPr lang="en-GB" dirty="0">
                <a:solidFill>
                  <a:prstClr val="black"/>
                </a:solidFill>
              </a:rPr>
              <a:t>can learn in Food technology, Music, DT, Art and </a:t>
            </a:r>
          </a:p>
          <a:p>
            <a:pPr lvl="0" algn="just"/>
            <a:r>
              <a:rPr lang="en-GB" dirty="0">
                <a:solidFill>
                  <a:prstClr val="black"/>
                </a:solidFill>
              </a:rPr>
              <a:t>Science.  </a:t>
            </a:r>
          </a:p>
          <a:p>
            <a:pPr lvl="0" algn="just"/>
            <a:endParaRPr lang="en-GB" dirty="0">
              <a:solidFill>
                <a:prstClr val="black"/>
              </a:solidFill>
            </a:endParaRPr>
          </a:p>
          <a:p>
            <a:pPr lvl="0" algn="just"/>
            <a:r>
              <a:rPr lang="en-GB" dirty="0">
                <a:solidFill>
                  <a:prstClr val="black"/>
                </a:solidFill>
              </a:rPr>
              <a:t>Mrs. Hall, the Headteacher at Birley Academy gave a presentation to parents and the food was delicious too!  Staff from Birley Academy will be following up the evening with drop-in sessions at Birley Spa so that parents who couldn’t make it, or want to know more, can speak to them directly so we’ll let you know when these dates are confirmed.</a:t>
            </a:r>
          </a:p>
          <a:p>
            <a:pPr lvl="0" algn="just"/>
            <a:endParaRPr lang="en-GB" dirty="0">
              <a:solidFill>
                <a:prstClr val="black"/>
              </a:solidFill>
            </a:endParaRPr>
          </a:p>
          <a:p>
            <a:pPr lvl="0" algn="just"/>
            <a:r>
              <a:rPr lang="en-GB" dirty="0">
                <a:solidFill>
                  <a:prstClr val="black"/>
                </a:solidFill>
              </a:rPr>
              <a:t>					I’ve had really interesting conversations with</a:t>
            </a:r>
          </a:p>
          <a:p>
            <a:pPr lvl="0" algn="just"/>
            <a:r>
              <a:rPr lang="en-GB" dirty="0">
                <a:solidFill>
                  <a:prstClr val="black"/>
                </a:solidFill>
              </a:rPr>
              <a:t>                                            children across school this week about how they’re</a:t>
            </a:r>
          </a:p>
          <a:p>
            <a:pPr lvl="0" algn="just"/>
            <a:r>
              <a:rPr lang="en-GB" dirty="0">
                <a:solidFill>
                  <a:prstClr val="black"/>
                </a:solidFill>
              </a:rPr>
              <a:t>                                            challenging themselves and what helps them learn,</a:t>
            </a:r>
          </a:p>
          <a:p>
            <a:pPr lvl="0" algn="just"/>
            <a:r>
              <a:rPr lang="en-GB" dirty="0">
                <a:solidFill>
                  <a:prstClr val="black"/>
                </a:solidFill>
              </a:rPr>
              <a:t>                                            so I’ve been thrilled to see so much enthusiasm and</a:t>
            </a:r>
          </a:p>
          <a:p>
            <a:pPr lvl="0" algn="just"/>
            <a:r>
              <a:rPr lang="en-GB" dirty="0">
                <a:solidFill>
                  <a:prstClr val="black"/>
                </a:solidFill>
              </a:rPr>
              <a:t>                                            aspiration.</a:t>
            </a:r>
          </a:p>
          <a:p>
            <a:pPr lvl="0" algn="just"/>
            <a:r>
              <a:rPr lang="en-GB" dirty="0">
                <a:solidFill>
                  <a:prstClr val="black"/>
                </a:solidFill>
              </a:rPr>
              <a:t>                                            Children in Y3/4 were so proud to call themselves historians when they were investigating what makes something an artefact and were able to present their findings with confidence!</a:t>
            </a:r>
          </a:p>
          <a:p>
            <a:pPr lvl="0" algn="just"/>
            <a:endParaRPr lang="en-GB" dirty="0">
              <a:solidFill>
                <a:prstClr val="black"/>
              </a:solidFill>
            </a:endParaRPr>
          </a:p>
          <a:p>
            <a:pPr lvl="0" algn="just"/>
            <a:r>
              <a:rPr lang="en-GB" dirty="0">
                <a:solidFill>
                  <a:prstClr val="black"/>
                </a:solidFill>
              </a:rPr>
              <a:t>All the children have started the new year with a real desire to push themselves and be the </a:t>
            </a:r>
            <a:r>
              <a:rPr lang="en-GB" b="1" dirty="0">
                <a:solidFill>
                  <a:prstClr val="black"/>
                </a:solidFill>
              </a:rPr>
              <a:t>best they can be</a:t>
            </a:r>
            <a:r>
              <a:rPr lang="en-GB" dirty="0">
                <a:solidFill>
                  <a:prstClr val="black"/>
                </a:solidFill>
              </a:rPr>
              <a:t> which means that the House Points have been flying thick and fast!</a:t>
            </a:r>
          </a:p>
          <a:p>
            <a:pPr lvl="0" algn="just"/>
            <a:endParaRPr lang="en-GB" dirty="0">
              <a:solidFill>
                <a:prstClr val="black"/>
              </a:solidFill>
            </a:endParaRPr>
          </a:p>
          <a:p>
            <a:pPr lvl="0" algn="just"/>
            <a:endParaRPr lang="en-GB" dirty="0">
              <a:solidFill>
                <a:prstClr val="black"/>
              </a:solidFill>
            </a:endParaRPr>
          </a:p>
          <a:p>
            <a:pPr lvl="0" algn="ctr"/>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a:p>
            <a:pPr lvl="0" algn="just"/>
            <a:endParaRPr lang="en-GB" dirty="0">
              <a:solidFill>
                <a:prstClr val="black"/>
              </a:solidFill>
            </a:endParaRPr>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pic>
        <p:nvPicPr>
          <p:cNvPr id="22" name="Picture 21">
            <a:extLst>
              <a:ext uri="{FF2B5EF4-FFF2-40B4-BE49-F238E27FC236}">
                <a16:creationId xmlns:a16="http://schemas.microsoft.com/office/drawing/2014/main" id="{A8CCE168-13C2-8B43-80D0-6F2D1A650CD0}"/>
              </a:ext>
            </a:extLst>
          </p:cNvPr>
          <p:cNvPicPr>
            <a:picLocks noChangeAspect="1"/>
          </p:cNvPicPr>
          <p:nvPr/>
        </p:nvPicPr>
        <p:blipFill>
          <a:blip r:embed="rId2"/>
          <a:stretch>
            <a:fillRect/>
          </a:stretch>
        </p:blipFill>
        <p:spPr>
          <a:xfrm>
            <a:off x="5623598" y="187506"/>
            <a:ext cx="1700530" cy="520421"/>
          </a:xfrm>
          <a:prstGeom prst="rect">
            <a:avLst/>
          </a:prstGeom>
        </p:spPr>
      </p:pic>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09934" y="-107012"/>
            <a:ext cx="3271116" cy="954107"/>
          </a:xfrm>
          <a:prstGeom prst="rect">
            <a:avLst/>
          </a:prstGeom>
          <a:noFill/>
        </p:spPr>
        <p:txBody>
          <a:bodyPr wrap="square" rtlCol="0">
            <a:spAutoFit/>
          </a:bodyPr>
          <a:lstStyle/>
          <a:p>
            <a:r>
              <a:rPr lang="en-GB" sz="3600" b="1" dirty="0">
                <a:solidFill>
                  <a:schemeClr val="bg1">
                    <a:lumMod val="95000"/>
                  </a:schemeClr>
                </a:solidFill>
              </a:rPr>
              <a:t>NEWSLETTER</a:t>
            </a:r>
          </a:p>
          <a:p>
            <a:r>
              <a:rPr lang="en-GB" sz="2000" b="1" dirty="0">
                <a:solidFill>
                  <a:schemeClr val="bg1">
                    <a:lumMod val="95000"/>
                  </a:schemeClr>
                </a:solidFill>
              </a:rPr>
              <a:t>20</a:t>
            </a:r>
            <a:r>
              <a:rPr lang="en-GB" sz="2000" b="1" baseline="30000" dirty="0">
                <a:solidFill>
                  <a:schemeClr val="bg1">
                    <a:lumMod val="95000"/>
                  </a:schemeClr>
                </a:solidFill>
              </a:rPr>
              <a:t>th</a:t>
            </a:r>
            <a:r>
              <a:rPr lang="en-GB" sz="2000" b="1" dirty="0">
                <a:solidFill>
                  <a:schemeClr val="bg1">
                    <a:lumMod val="95000"/>
                  </a:schemeClr>
                </a:solidFill>
              </a:rPr>
              <a:t> September 2024</a:t>
            </a:r>
          </a:p>
        </p:txBody>
      </p:sp>
      <p:sp>
        <p:nvSpPr>
          <p:cNvPr id="13" name="Rectangle 12"/>
          <p:cNvSpPr/>
          <p:nvPr/>
        </p:nvSpPr>
        <p:spPr>
          <a:xfrm>
            <a:off x="126537" y="764902"/>
            <a:ext cx="7355024" cy="2739211"/>
          </a:xfrm>
          <a:prstGeom prst="rect">
            <a:avLst/>
          </a:prstGeom>
        </p:spPr>
        <p:txBody>
          <a:bodyPr wrap="square">
            <a:spAutoFit/>
          </a:bodyPr>
          <a:lstStyle/>
          <a:p>
            <a:r>
              <a:rPr lang="en-GB" b="1" dirty="0">
                <a:solidFill>
                  <a:srgbClr val="242424"/>
                </a:solidFill>
                <a:latin typeface="Segoe UI" panose="020B0502040204020203" pitchFamily="34" charset="0"/>
              </a:rPr>
              <a:t>Message from Mrs Gibson</a:t>
            </a:r>
          </a:p>
          <a:p>
            <a:pPr algn="just" fontAlgn="base"/>
            <a:endParaRPr lang="en-US" dirty="0"/>
          </a:p>
          <a:p>
            <a:pPr algn="just" fontAlgn="base"/>
            <a:endParaRPr lang="en-US" dirty="0"/>
          </a:p>
          <a:p>
            <a:pPr fontAlgn="base"/>
            <a:endParaRPr lang="en-US" dirty="0"/>
          </a:p>
          <a:p>
            <a:pPr fontAlgn="base"/>
            <a:endParaRPr lang="en-US" dirty="0"/>
          </a:p>
          <a:p>
            <a:pPr fontAlgn="base"/>
            <a:endParaRPr lang="en-US" dirty="0"/>
          </a:p>
          <a:p>
            <a:pPr fontAlgn="base"/>
            <a:endParaRPr lang="en-US" dirty="0"/>
          </a:p>
          <a:p>
            <a:endParaRPr lang="en-US" b="1" dirty="0">
              <a:solidFill>
                <a:srgbClr val="242424"/>
              </a:solidFill>
              <a:latin typeface="Segoe UI" panose="020B0502040204020203" pitchFamily="34" charset="0"/>
            </a:endParaRPr>
          </a:p>
          <a:p>
            <a:endParaRPr lang="en-GB" sz="1400" b="1" dirty="0">
              <a:solidFill>
                <a:srgbClr val="242424"/>
              </a:solidFill>
              <a:latin typeface="Segoe UI" panose="020B0502040204020203" pitchFamily="34" charset="0"/>
            </a:endParaRPr>
          </a:p>
          <a:p>
            <a:endParaRPr lang="en-GB" sz="1400" b="1" dirty="0">
              <a:solidFill>
                <a:srgbClr val="242424"/>
              </a:solidFill>
              <a:latin typeface="Segoe UI" panose="020B0502040204020203" pitchFamily="34" charset="0"/>
            </a:endParaRPr>
          </a:p>
        </p:txBody>
      </p:sp>
      <p:sp>
        <p:nvSpPr>
          <p:cNvPr id="3" name="TextBox 2"/>
          <p:cNvSpPr txBox="1"/>
          <p:nvPr/>
        </p:nvSpPr>
        <p:spPr>
          <a:xfrm>
            <a:off x="282151" y="7624482"/>
            <a:ext cx="4398496" cy="646331"/>
          </a:xfrm>
          <a:prstGeom prst="rect">
            <a:avLst/>
          </a:prstGeom>
          <a:noFill/>
        </p:spPr>
        <p:txBody>
          <a:bodyPr wrap="square" rtlCol="0">
            <a:spAutoFit/>
          </a:bodyPr>
          <a:lstStyle/>
          <a:p>
            <a:r>
              <a:rPr lang="en-US" dirty="0"/>
              <a:t/>
            </a:r>
            <a:br>
              <a:rPr lang="en-US" dirty="0"/>
            </a:br>
            <a:r>
              <a:rPr lang="en-GB" dirty="0"/>
              <a:t> </a:t>
            </a:r>
          </a:p>
        </p:txBody>
      </p:sp>
      <p:sp>
        <p:nvSpPr>
          <p:cNvPr id="6" name="Rectangle 5">
            <a:extLst>
              <a:ext uri="{FF2B5EF4-FFF2-40B4-BE49-F238E27FC236}">
                <a16:creationId xmlns:a16="http://schemas.microsoft.com/office/drawing/2014/main" id="{15BD16C1-529B-BC43-B96E-64B9DFB83305}"/>
              </a:ext>
            </a:extLst>
          </p:cNvPr>
          <p:cNvSpPr/>
          <p:nvPr/>
        </p:nvSpPr>
        <p:spPr>
          <a:xfrm>
            <a:off x="282938" y="9462497"/>
            <a:ext cx="7073355" cy="923330"/>
          </a:xfrm>
          <a:prstGeom prst="rect">
            <a:avLst/>
          </a:prstGeom>
          <a:solidFill>
            <a:srgbClr val="FFC000"/>
          </a:solidFill>
        </p:spPr>
        <p:txBody>
          <a:bodyPr wrap="square" lIns="91440" tIns="45720" rIns="91440" bIns="45720">
            <a:spAutoFit/>
          </a:bodyPr>
          <a:lstStyle/>
          <a:p>
            <a:pPr algn="ctr"/>
            <a:r>
              <a:rPr lang="en-US" sz="5400" b="1" cap="none" spc="0" dirty="0">
                <a:ln w="12700">
                  <a:solidFill>
                    <a:schemeClr val="accent5"/>
                  </a:solidFill>
                  <a:prstDash val="solid"/>
                </a:ln>
                <a:solidFill>
                  <a:srgbClr val="A11F57"/>
                </a:solidFill>
                <a:effectLst/>
              </a:rPr>
              <a:t>1701 </a:t>
            </a:r>
            <a:r>
              <a:rPr lang="en-US" sz="5000" b="1" cap="none" spc="0" dirty="0">
                <a:ln w="12700">
                  <a:solidFill>
                    <a:schemeClr val="accent5"/>
                  </a:solidFill>
                  <a:prstDash val="solid"/>
                </a:ln>
                <a:solidFill>
                  <a:srgbClr val="A11F57"/>
                </a:solidFill>
                <a:effectLst/>
              </a:rPr>
              <a:t>House Points so far!</a:t>
            </a:r>
          </a:p>
        </p:txBody>
      </p:sp>
      <p:pic>
        <p:nvPicPr>
          <p:cNvPr id="11" name="Picture 10">
            <a:extLst>
              <a:ext uri="{FF2B5EF4-FFF2-40B4-BE49-F238E27FC236}">
                <a16:creationId xmlns:a16="http://schemas.microsoft.com/office/drawing/2014/main" id="{DC2011BC-8A7A-EBA8-BA56-6119CC220638}"/>
              </a:ext>
            </a:extLst>
          </p:cNvPr>
          <p:cNvPicPr>
            <a:picLocks noChangeAspect="1"/>
          </p:cNvPicPr>
          <p:nvPr/>
        </p:nvPicPr>
        <p:blipFill>
          <a:blip r:embed="rId3"/>
          <a:stretch>
            <a:fillRect/>
          </a:stretch>
        </p:blipFill>
        <p:spPr>
          <a:xfrm>
            <a:off x="4776884" y="1840637"/>
            <a:ext cx="2629267" cy="2572109"/>
          </a:xfrm>
          <a:prstGeom prst="rect">
            <a:avLst/>
          </a:prstGeom>
        </p:spPr>
      </p:pic>
      <p:pic>
        <p:nvPicPr>
          <p:cNvPr id="14" name="Picture 13">
            <a:extLst>
              <a:ext uri="{FF2B5EF4-FFF2-40B4-BE49-F238E27FC236}">
                <a16:creationId xmlns:a16="http://schemas.microsoft.com/office/drawing/2014/main" id="{F9A83B9C-45CA-6234-70C3-DD3F2549F7F3}"/>
              </a:ext>
            </a:extLst>
          </p:cNvPr>
          <p:cNvPicPr>
            <a:picLocks noChangeAspect="1"/>
          </p:cNvPicPr>
          <p:nvPr/>
        </p:nvPicPr>
        <p:blipFill>
          <a:blip r:embed="rId4"/>
          <a:stretch>
            <a:fillRect/>
          </a:stretch>
        </p:blipFill>
        <p:spPr>
          <a:xfrm>
            <a:off x="256854" y="5982700"/>
            <a:ext cx="2299156" cy="1558532"/>
          </a:xfrm>
          <a:prstGeom prst="rect">
            <a:avLst/>
          </a:prstGeom>
        </p:spPr>
      </p:pic>
    </p:spTree>
    <p:extLst>
      <p:ext uri="{BB962C8B-B14F-4D97-AF65-F5344CB8AC3E}">
        <p14:creationId xmlns:p14="http://schemas.microsoft.com/office/powerpoint/2010/main" val="317411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060702-A69A-ACC1-A2FE-9A4C4B1EB4A7}"/>
              </a:ext>
            </a:extLst>
          </p:cNvPr>
          <p:cNvSpPr/>
          <p:nvPr/>
        </p:nvSpPr>
        <p:spPr>
          <a:xfrm>
            <a:off x="164433" y="847095"/>
            <a:ext cx="7317128" cy="965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a:p>
            <a:pPr lvl="0"/>
            <a:endParaRPr lang="en-GB" dirty="0">
              <a:solidFill>
                <a:prstClr val="black"/>
              </a:solidFill>
            </a:endParaRPr>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2" name="Picture 21">
            <a:extLst>
              <a:ext uri="{FF2B5EF4-FFF2-40B4-BE49-F238E27FC236}">
                <a16:creationId xmlns:a16="http://schemas.microsoft.com/office/drawing/2014/main" id="{A8CCE168-13C2-8B43-80D0-6F2D1A650CD0}"/>
              </a:ext>
            </a:extLst>
          </p:cNvPr>
          <p:cNvPicPr>
            <a:picLocks noChangeAspect="1"/>
          </p:cNvPicPr>
          <p:nvPr/>
        </p:nvPicPr>
        <p:blipFill>
          <a:blip r:embed="rId2"/>
          <a:stretch>
            <a:fillRect/>
          </a:stretch>
        </p:blipFill>
        <p:spPr>
          <a:xfrm>
            <a:off x="5623598" y="187506"/>
            <a:ext cx="1700530" cy="520421"/>
          </a:xfrm>
          <a:prstGeom prst="rect">
            <a:avLst/>
          </a:prstGeom>
        </p:spPr>
      </p:pic>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09934" y="-107012"/>
            <a:ext cx="3271116" cy="954107"/>
          </a:xfrm>
          <a:prstGeom prst="rect">
            <a:avLst/>
          </a:prstGeom>
          <a:noFill/>
        </p:spPr>
        <p:txBody>
          <a:bodyPr wrap="square" rtlCol="0">
            <a:spAutoFit/>
          </a:bodyPr>
          <a:lstStyle/>
          <a:p>
            <a:r>
              <a:rPr lang="en-GB" sz="3600" b="1" dirty="0">
                <a:solidFill>
                  <a:schemeClr val="bg1">
                    <a:lumMod val="95000"/>
                  </a:schemeClr>
                </a:solidFill>
              </a:rPr>
              <a:t>NEWSLETTER</a:t>
            </a:r>
          </a:p>
          <a:p>
            <a:r>
              <a:rPr lang="en-GB" sz="2000" b="1" dirty="0">
                <a:solidFill>
                  <a:schemeClr val="bg1">
                    <a:lumMod val="95000"/>
                  </a:schemeClr>
                </a:solidFill>
              </a:rPr>
              <a:t>20</a:t>
            </a:r>
            <a:r>
              <a:rPr lang="en-GB" sz="2000" b="1" baseline="30000" dirty="0">
                <a:solidFill>
                  <a:schemeClr val="bg1">
                    <a:lumMod val="95000"/>
                  </a:schemeClr>
                </a:solidFill>
              </a:rPr>
              <a:t>th</a:t>
            </a:r>
            <a:r>
              <a:rPr lang="en-GB" sz="2000" b="1" dirty="0">
                <a:solidFill>
                  <a:schemeClr val="bg1">
                    <a:lumMod val="95000"/>
                  </a:schemeClr>
                </a:solidFill>
              </a:rPr>
              <a:t> September 2024</a:t>
            </a:r>
          </a:p>
        </p:txBody>
      </p:sp>
      <p:sp>
        <p:nvSpPr>
          <p:cNvPr id="3" name="TextBox 2"/>
          <p:cNvSpPr txBox="1"/>
          <p:nvPr/>
        </p:nvSpPr>
        <p:spPr>
          <a:xfrm>
            <a:off x="282151" y="7624482"/>
            <a:ext cx="4398496" cy="646331"/>
          </a:xfrm>
          <a:prstGeom prst="rect">
            <a:avLst/>
          </a:prstGeom>
          <a:noFill/>
        </p:spPr>
        <p:txBody>
          <a:bodyPr wrap="square" rtlCol="0">
            <a:spAutoFit/>
          </a:bodyPr>
          <a:lstStyle/>
          <a:p>
            <a:r>
              <a:rPr lang="en-US" dirty="0"/>
              <a:t/>
            </a:r>
            <a:br>
              <a:rPr lang="en-US" dirty="0"/>
            </a:br>
            <a:r>
              <a:rPr lang="en-GB" dirty="0"/>
              <a:t> </a:t>
            </a:r>
          </a:p>
        </p:txBody>
      </p:sp>
      <p:pic>
        <p:nvPicPr>
          <p:cNvPr id="11" name="Picture 10"/>
          <p:cNvPicPr>
            <a:picLocks noChangeAspect="1"/>
          </p:cNvPicPr>
          <p:nvPr/>
        </p:nvPicPr>
        <p:blipFill>
          <a:blip r:embed="rId3"/>
          <a:stretch>
            <a:fillRect/>
          </a:stretch>
        </p:blipFill>
        <p:spPr>
          <a:xfrm>
            <a:off x="155575" y="863267"/>
            <a:ext cx="7325986" cy="9620891"/>
          </a:xfrm>
          <a:prstGeom prst="rect">
            <a:avLst/>
          </a:prstGeom>
        </p:spPr>
      </p:pic>
    </p:spTree>
    <p:extLst>
      <p:ext uri="{BB962C8B-B14F-4D97-AF65-F5344CB8AC3E}">
        <p14:creationId xmlns:p14="http://schemas.microsoft.com/office/powerpoint/2010/main" val="82940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50CDD0-597C-6649-A39C-F1FB6ABD1F1B}"/>
              </a:ext>
            </a:extLst>
          </p:cNvPr>
          <p:cNvSpPr/>
          <p:nvPr/>
        </p:nvSpPr>
        <p:spPr>
          <a:xfrm>
            <a:off x="-8254" y="-14230"/>
            <a:ext cx="7559675" cy="162196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 name="TextBox 3"/>
          <p:cNvSpPr txBox="1"/>
          <p:nvPr/>
        </p:nvSpPr>
        <p:spPr>
          <a:xfrm>
            <a:off x="3798461" y="2628099"/>
            <a:ext cx="3087132" cy="784830"/>
          </a:xfrm>
          <a:prstGeom prst="rect">
            <a:avLst/>
          </a:prstGeom>
          <a:noFill/>
        </p:spPr>
        <p:txBody>
          <a:bodyPr wrap="square" rtlCol="0">
            <a:spAutoFit/>
          </a:bodyPr>
          <a:lstStyle/>
          <a:p>
            <a:pPr algn="just"/>
            <a:endParaRPr lang="en-US" sz="1100" dirty="0"/>
          </a:p>
          <a:p>
            <a:pPr algn="just"/>
            <a:endParaRPr lang="en-US" sz="1100" dirty="0"/>
          </a:p>
          <a:p>
            <a:pPr algn="just"/>
            <a:endParaRPr lang="en-US" sz="1100" b="1" u="sng" dirty="0"/>
          </a:p>
          <a:p>
            <a:pPr fontAlgn="base"/>
            <a:endParaRPr lang="en-US" sz="1100" dirty="0"/>
          </a:p>
        </p:txBody>
      </p:sp>
      <p:sp>
        <p:nvSpPr>
          <p:cNvPr id="17" name="Rectangle 16">
            <a:extLst>
              <a:ext uri="{FF2B5EF4-FFF2-40B4-BE49-F238E27FC236}">
                <a16:creationId xmlns:a16="http://schemas.microsoft.com/office/drawing/2014/main" id="{5B50CDD0-597C-6649-A39C-F1FB6ABD1F1B}"/>
              </a:ext>
            </a:extLst>
          </p:cNvPr>
          <p:cNvSpPr/>
          <p:nvPr/>
        </p:nvSpPr>
        <p:spPr>
          <a:xfrm>
            <a:off x="7068820" y="0"/>
            <a:ext cx="490854" cy="10470401"/>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Rectangle 20">
            <a:extLst>
              <a:ext uri="{FF2B5EF4-FFF2-40B4-BE49-F238E27FC236}">
                <a16:creationId xmlns:a16="http://schemas.microsoft.com/office/drawing/2014/main" id="{5B50CDD0-597C-6649-A39C-F1FB6ABD1F1B}"/>
              </a:ext>
            </a:extLst>
          </p:cNvPr>
          <p:cNvSpPr/>
          <p:nvPr/>
        </p:nvSpPr>
        <p:spPr>
          <a:xfrm>
            <a:off x="-1" y="9887448"/>
            <a:ext cx="7559676" cy="81105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9" name="TextBox 8"/>
          <p:cNvSpPr txBox="1"/>
          <p:nvPr/>
        </p:nvSpPr>
        <p:spPr>
          <a:xfrm>
            <a:off x="255271" y="166846"/>
            <a:ext cx="7018654" cy="954107"/>
          </a:xfrm>
          <a:prstGeom prst="rect">
            <a:avLst/>
          </a:prstGeom>
          <a:noFill/>
        </p:spPr>
        <p:txBody>
          <a:bodyPr wrap="square" rtlCol="0">
            <a:spAutoFit/>
          </a:bodyPr>
          <a:lstStyle/>
          <a:p>
            <a:pPr algn="ctr"/>
            <a:r>
              <a:rPr lang="en-GB" sz="2800" b="1" u="sng" dirty="0">
                <a:solidFill>
                  <a:schemeClr val="bg1"/>
                </a:solidFill>
              </a:rPr>
              <a:t>STAR OF THE WEEK</a:t>
            </a:r>
            <a:r>
              <a:rPr lang="en-GB" sz="2800" b="1" u="sng" baseline="30000" dirty="0">
                <a:solidFill>
                  <a:schemeClr val="bg1"/>
                </a:solidFill>
              </a:rPr>
              <a:t> </a:t>
            </a:r>
            <a:r>
              <a:rPr lang="en-GB" sz="2800" b="1" u="sng" dirty="0">
                <a:solidFill>
                  <a:schemeClr val="bg1"/>
                </a:solidFill>
              </a:rPr>
              <a:t> </a:t>
            </a:r>
          </a:p>
          <a:p>
            <a:pPr algn="ctr"/>
            <a:r>
              <a:rPr lang="en-GB" sz="2800" b="1" u="sng" dirty="0">
                <a:solidFill>
                  <a:schemeClr val="bg1"/>
                </a:solidFill>
              </a:rPr>
              <a:t>16</a:t>
            </a:r>
            <a:r>
              <a:rPr lang="en-GB" sz="2800" b="1" u="sng" baseline="30000" dirty="0">
                <a:solidFill>
                  <a:schemeClr val="bg1"/>
                </a:solidFill>
              </a:rPr>
              <a:t>th </a:t>
            </a:r>
            <a:r>
              <a:rPr lang="en-GB" sz="2800" b="1" u="sng" dirty="0">
                <a:solidFill>
                  <a:schemeClr val="bg1"/>
                </a:solidFill>
              </a:rPr>
              <a:t>September – 20</a:t>
            </a:r>
            <a:r>
              <a:rPr lang="en-GB" sz="2800" b="1" u="sng" baseline="30000" dirty="0">
                <a:solidFill>
                  <a:schemeClr val="bg1"/>
                </a:solidFill>
              </a:rPr>
              <a:t>th</a:t>
            </a:r>
            <a:r>
              <a:rPr lang="en-GB" sz="2800" b="1" u="sng" dirty="0">
                <a:solidFill>
                  <a:schemeClr val="bg1"/>
                </a:solidFill>
              </a:rPr>
              <a:t> September 2024</a:t>
            </a:r>
          </a:p>
        </p:txBody>
      </p:sp>
      <p:sp>
        <p:nvSpPr>
          <p:cNvPr id="2" name="AutoShape 2" descr="Image result for sta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3" name="AutoShape 2" descr="127,650 Golden Star Stock Photos - Free &amp; Royalty-Free Stock Photos from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graphicFrame>
        <p:nvGraphicFramePr>
          <p:cNvPr id="12" name="Table 11"/>
          <p:cNvGraphicFramePr>
            <a:graphicFrameLocks noGrp="1"/>
          </p:cNvGraphicFramePr>
          <p:nvPr>
            <p:extLst>
              <p:ext uri="{D42A27DB-BD31-4B8C-83A1-F6EECF244321}">
                <p14:modId xmlns:p14="http://schemas.microsoft.com/office/powerpoint/2010/main" val="845067834"/>
              </p:ext>
            </p:extLst>
          </p:nvPr>
        </p:nvGraphicFramePr>
        <p:xfrm>
          <a:off x="443548" y="996202"/>
          <a:ext cx="6618316" cy="9519398"/>
        </p:xfrm>
        <a:graphic>
          <a:graphicData uri="http://schemas.openxmlformats.org/drawingml/2006/table">
            <a:tbl>
              <a:tblPr firstRow="1" bandRow="1">
                <a:tableStyleId>{00A15C55-8517-42AA-B614-E9B94910E393}</a:tableStyleId>
              </a:tblPr>
              <a:tblGrid>
                <a:gridCol w="440578">
                  <a:extLst>
                    <a:ext uri="{9D8B030D-6E8A-4147-A177-3AD203B41FA5}">
                      <a16:colId xmlns:a16="http://schemas.microsoft.com/office/drawing/2014/main" val="1176413902"/>
                    </a:ext>
                  </a:extLst>
                </a:gridCol>
                <a:gridCol w="2968551">
                  <a:extLst>
                    <a:ext uri="{9D8B030D-6E8A-4147-A177-3AD203B41FA5}">
                      <a16:colId xmlns:a16="http://schemas.microsoft.com/office/drawing/2014/main" val="2197687853"/>
                    </a:ext>
                  </a:extLst>
                </a:gridCol>
                <a:gridCol w="3209187">
                  <a:extLst>
                    <a:ext uri="{9D8B030D-6E8A-4147-A177-3AD203B41FA5}">
                      <a16:colId xmlns:a16="http://schemas.microsoft.com/office/drawing/2014/main" val="3931270887"/>
                    </a:ext>
                  </a:extLst>
                </a:gridCol>
              </a:tblGrid>
              <a:tr h="321426">
                <a:tc>
                  <a:txBody>
                    <a:bodyPr/>
                    <a:lstStyle/>
                    <a:p>
                      <a:r>
                        <a:rPr lang="en-GB" sz="1200" dirty="0"/>
                        <a:t>Class: </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355167248"/>
                  </a:ext>
                </a:extLst>
              </a:tr>
              <a:tr h="671233">
                <a:tc>
                  <a:txBody>
                    <a:bodyPr/>
                    <a:lstStyle/>
                    <a:p>
                      <a:r>
                        <a:rPr lang="en-GB" sz="1100" dirty="0"/>
                        <a:t>A</a:t>
                      </a:r>
                    </a:p>
                  </a:txBody>
                  <a:tcPr/>
                </a:tc>
                <a:tc>
                  <a:txBody>
                    <a:bodyPr/>
                    <a:lstStyle/>
                    <a:p>
                      <a:r>
                        <a:rPr lang="en-GB" sz="1100" dirty="0"/>
                        <a:t>Remi - For her </a:t>
                      </a:r>
                      <a:r>
                        <a:rPr lang="en-GB" sz="1100" b="1" dirty="0"/>
                        <a:t>resilience</a:t>
                      </a:r>
                      <a:r>
                        <a:rPr lang="en-GB" sz="1100" dirty="0"/>
                        <a:t> and being really brave coming in to nursery and beginning her learning and for telling some wonderful stories </a:t>
                      </a:r>
                      <a:endParaRPr lang="en-GB" sz="1100" dirty="0">
                        <a:latin typeface="+mn-lt"/>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err="1"/>
                        <a:t>Liylah</a:t>
                      </a:r>
                      <a:r>
                        <a:rPr lang="en-GB" sz="1100" dirty="0"/>
                        <a:t>-Rose - For showing </a:t>
                      </a:r>
                      <a:r>
                        <a:rPr lang="en-GB" sz="1100" b="1" dirty="0"/>
                        <a:t>resilience</a:t>
                      </a:r>
                      <a:r>
                        <a:rPr lang="en-GB" sz="1100" dirty="0"/>
                        <a:t> when settling back into nursery and for always sharing her happiness with her friends</a:t>
                      </a:r>
                      <a:endParaRPr lang="en-GB" sz="1100" dirty="0">
                        <a:latin typeface="+mn-lt"/>
                      </a:endParaRPr>
                    </a:p>
                    <a:p>
                      <a:endParaRPr lang="en-GB" sz="1100" dirty="0">
                        <a:latin typeface="+mn-lt"/>
                      </a:endParaRPr>
                    </a:p>
                  </a:txBody>
                  <a:tcPr/>
                </a:tc>
                <a:extLst>
                  <a:ext uri="{0D108BD9-81ED-4DB2-BD59-A6C34878D82A}">
                    <a16:rowId xmlns:a16="http://schemas.microsoft.com/office/drawing/2014/main" val="714500677"/>
                  </a:ext>
                </a:extLst>
              </a:tr>
              <a:tr h="528086">
                <a:tc>
                  <a:txBody>
                    <a:bodyPr/>
                    <a:lstStyle/>
                    <a:p>
                      <a:r>
                        <a:rPr lang="en-GB" sz="1100" dirty="0"/>
                        <a:t>B</a:t>
                      </a:r>
                    </a:p>
                  </a:txBody>
                  <a:tcPr/>
                </a:tc>
                <a:tc>
                  <a:txBody>
                    <a:bodyPr/>
                    <a:lstStyle/>
                    <a:p>
                      <a:r>
                        <a:rPr lang="en-GB" sz="1100" dirty="0"/>
                        <a:t>Brooke- For showing great </a:t>
                      </a:r>
                      <a:r>
                        <a:rPr lang="en-GB" sz="1100" b="1" dirty="0"/>
                        <a:t>creativity</a:t>
                      </a:r>
                      <a:r>
                        <a:rPr lang="en-GB" sz="1100" dirty="0"/>
                        <a:t> in the making area and showing her friends how to create models. </a:t>
                      </a:r>
                      <a:endParaRPr lang="en-GB" sz="1100" dirty="0">
                        <a:latin typeface="+mn-lt"/>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t>Aaron - For showing great </a:t>
                      </a:r>
                      <a:r>
                        <a:rPr lang="en-GB" sz="1100" b="1" dirty="0"/>
                        <a:t>aspiration</a:t>
                      </a:r>
                      <a:r>
                        <a:rPr lang="en-GB" sz="1100" dirty="0"/>
                        <a:t> and </a:t>
                      </a:r>
                      <a:r>
                        <a:rPr lang="en-GB" sz="1100" b="1" dirty="0"/>
                        <a:t>resilience </a:t>
                      </a:r>
                      <a:r>
                        <a:rPr lang="en-GB" sz="1100" dirty="0"/>
                        <a:t>with his learning.</a:t>
                      </a:r>
                      <a:endParaRPr lang="en-GB" sz="1100" dirty="0">
                        <a:latin typeface="+mn-lt"/>
                      </a:endParaRPr>
                    </a:p>
                    <a:p>
                      <a:endParaRPr lang="en-GB" sz="1100" dirty="0">
                        <a:latin typeface="+mn-lt"/>
                      </a:endParaRPr>
                    </a:p>
                  </a:txBody>
                  <a:tcPr/>
                </a:tc>
                <a:extLst>
                  <a:ext uri="{0D108BD9-81ED-4DB2-BD59-A6C34878D82A}">
                    <a16:rowId xmlns:a16="http://schemas.microsoft.com/office/drawing/2014/main" val="356087045"/>
                  </a:ext>
                </a:extLst>
              </a:tr>
              <a:tr h="774144">
                <a:tc>
                  <a:txBody>
                    <a:bodyPr/>
                    <a:lstStyle/>
                    <a:p>
                      <a:r>
                        <a:rPr lang="en-GB" sz="1100" dirty="0"/>
                        <a:t>C</a:t>
                      </a:r>
                    </a:p>
                  </a:txBody>
                  <a:tcPr/>
                </a:tc>
                <a:tc>
                  <a:txBody>
                    <a:bodyPr/>
                    <a:lstStyle/>
                    <a:p>
                      <a:r>
                        <a:rPr lang="en-GB" sz="1100" dirty="0" err="1">
                          <a:latin typeface="Calibri" panose="020F0502020204030204" pitchFamily="34" charset="0"/>
                          <a:cs typeface="Calibri" panose="020F0502020204030204" pitchFamily="34" charset="0"/>
                        </a:rPr>
                        <a:t>Elinam</a:t>
                      </a:r>
                      <a:r>
                        <a:rPr lang="en-GB" sz="1100" dirty="0">
                          <a:latin typeface="Calibri" panose="020F0502020204030204" pitchFamily="34" charset="0"/>
                          <a:cs typeface="Calibri" panose="020F0502020204030204" pitchFamily="34" charset="0"/>
                        </a:rPr>
                        <a:t> – For being an all rounder. </a:t>
                      </a:r>
                      <a:r>
                        <a:rPr lang="en-GB" sz="1100" dirty="0" err="1">
                          <a:latin typeface="Calibri" panose="020F0502020204030204" pitchFamily="34" charset="0"/>
                          <a:cs typeface="Calibri" panose="020F0502020204030204" pitchFamily="34" charset="0"/>
                        </a:rPr>
                        <a:t>Elinam</a:t>
                      </a:r>
                      <a:r>
                        <a:rPr lang="en-GB" sz="1100" dirty="0">
                          <a:latin typeface="Calibri" panose="020F0502020204030204" pitchFamily="34" charset="0"/>
                          <a:cs typeface="Calibri" panose="020F0502020204030204" pitchFamily="34" charset="0"/>
                        </a:rPr>
                        <a:t> aspires to achieve </a:t>
                      </a:r>
                      <a:r>
                        <a:rPr lang="en-GB" sz="1100" b="1" dirty="0">
                          <a:latin typeface="Calibri" panose="020F0502020204030204" pitchFamily="34" charset="0"/>
                          <a:cs typeface="Calibri" panose="020F0502020204030204" pitchFamily="34" charset="0"/>
                        </a:rPr>
                        <a:t>all of the school values </a:t>
                      </a:r>
                      <a:r>
                        <a:rPr lang="en-GB" sz="1100" dirty="0">
                          <a:latin typeface="Calibri" panose="020F0502020204030204" pitchFamily="34" charset="0"/>
                          <a:cs typeface="Calibri" panose="020F0502020204030204" pitchFamily="34" charset="0"/>
                        </a:rPr>
                        <a:t>in all that she does. She always tries to be the best that she can be and is a delight to teach.</a:t>
                      </a:r>
                      <a:endParaRPr lang="en-GB" sz="1100" dirty="0">
                        <a:latin typeface="+mn-lt"/>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Eliseos – For showing </a:t>
                      </a:r>
                      <a:r>
                        <a:rPr lang="en-GB" sz="1100" b="1" dirty="0">
                          <a:latin typeface="Calibri" panose="020F0502020204030204" pitchFamily="34" charset="0"/>
                          <a:cs typeface="Calibri" panose="020F0502020204030204" pitchFamily="34" charset="0"/>
                        </a:rPr>
                        <a:t>resilience</a:t>
                      </a:r>
                      <a:r>
                        <a:rPr lang="en-GB" sz="1100" dirty="0">
                          <a:latin typeface="Calibri" panose="020F0502020204030204" pitchFamily="34" charset="0"/>
                          <a:cs typeface="Calibri" panose="020F0502020204030204" pitchFamily="34" charset="0"/>
                        </a:rPr>
                        <a:t> and talking whilst on the carpet. He always shows</a:t>
                      </a:r>
                      <a:r>
                        <a:rPr lang="en-GB" sz="1100" b="1" dirty="0">
                          <a:latin typeface="Calibri" panose="020F0502020204030204" pitchFamily="34" charset="0"/>
                          <a:cs typeface="Calibri" panose="020F0502020204030204" pitchFamily="34" charset="0"/>
                        </a:rPr>
                        <a:t> aspiration </a:t>
                      </a:r>
                      <a:r>
                        <a:rPr lang="en-GB" sz="1100" dirty="0">
                          <a:latin typeface="Calibri" panose="020F0502020204030204" pitchFamily="34" charset="0"/>
                          <a:cs typeface="Calibri" panose="020F0502020204030204" pitchFamily="34" charset="0"/>
                        </a:rPr>
                        <a:t>and gets on with his work. </a:t>
                      </a:r>
                      <a:br>
                        <a:rPr lang="en-GB" sz="1100" dirty="0">
                          <a:latin typeface="Calibri" panose="020F0502020204030204" pitchFamily="34" charset="0"/>
                          <a:cs typeface="Calibri" panose="020F0502020204030204" pitchFamily="34" charset="0"/>
                        </a:rPr>
                      </a:br>
                      <a:endParaRPr lang="en-GB" sz="1100" dirty="0">
                        <a:latin typeface="+mn-lt"/>
                      </a:endParaRPr>
                    </a:p>
                  </a:txBody>
                  <a:tcPr/>
                </a:tc>
                <a:extLst>
                  <a:ext uri="{0D108BD9-81ED-4DB2-BD59-A6C34878D82A}">
                    <a16:rowId xmlns:a16="http://schemas.microsoft.com/office/drawing/2014/main" val="191810788"/>
                  </a:ext>
                </a:extLst>
              </a:tr>
              <a:tr h="665600">
                <a:tc>
                  <a:txBody>
                    <a:bodyPr/>
                    <a:lstStyle/>
                    <a:p>
                      <a:r>
                        <a:rPr lang="en-GB" sz="1100" dirty="0"/>
                        <a:t>D</a:t>
                      </a:r>
                    </a:p>
                  </a:txBody>
                  <a:tcPr/>
                </a:tc>
                <a:tc>
                  <a:txBody>
                    <a:bodyPr/>
                    <a:lstStyle/>
                    <a:p>
                      <a:r>
                        <a:rPr lang="en-GB" sz="1100" dirty="0">
                          <a:latin typeface="Calibri" panose="020F0502020204030204" pitchFamily="34" charset="0"/>
                          <a:cs typeface="Calibri" panose="020F0502020204030204" pitchFamily="34" charset="0"/>
                        </a:rPr>
                        <a:t>Bennie</a:t>
                      </a:r>
                      <a:r>
                        <a:rPr lang="en-GB" sz="1100" baseline="0"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 For showing </a:t>
                      </a:r>
                      <a:r>
                        <a:rPr lang="en-GB" sz="1100" b="1" dirty="0">
                          <a:latin typeface="Calibri" panose="020F0502020204030204" pitchFamily="34" charset="0"/>
                          <a:cs typeface="Calibri" panose="020F0502020204030204" pitchFamily="34" charset="0"/>
                        </a:rPr>
                        <a:t>aspiration</a:t>
                      </a:r>
                      <a:r>
                        <a:rPr lang="en-GB" sz="1100" dirty="0">
                          <a:latin typeface="Calibri" panose="020F0502020204030204" pitchFamily="34" charset="0"/>
                          <a:cs typeface="Calibri" panose="020F0502020204030204" pitchFamily="34" charset="0"/>
                        </a:rPr>
                        <a:t> in maths. You are really pushing yourself Bennie to understand place value.</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Cater – For thinking like a scientist and reasoning about why objects float and sink.</a:t>
                      </a:r>
                    </a:p>
                    <a:p>
                      <a:endParaRPr lang="en-GB" sz="1100" dirty="0">
                        <a:latin typeface="+mn-lt"/>
                      </a:endParaRPr>
                    </a:p>
                  </a:txBody>
                  <a:tcPr/>
                </a:tc>
                <a:extLst>
                  <a:ext uri="{0D108BD9-81ED-4DB2-BD59-A6C34878D82A}">
                    <a16:rowId xmlns:a16="http://schemas.microsoft.com/office/drawing/2014/main" val="1053402070"/>
                  </a:ext>
                </a:extLst>
              </a:tr>
              <a:tr h="562506">
                <a:tc>
                  <a:txBody>
                    <a:bodyPr/>
                    <a:lstStyle/>
                    <a:p>
                      <a:r>
                        <a:rPr lang="en-GB" sz="1100" dirty="0"/>
                        <a:t>E</a:t>
                      </a:r>
                    </a:p>
                  </a:txBody>
                  <a:tcPr/>
                </a:tc>
                <a:tc>
                  <a:txBody>
                    <a:bodyPr/>
                    <a:lstStyle/>
                    <a:p>
                      <a:r>
                        <a:rPr lang="en-GB" sz="1100" dirty="0">
                          <a:latin typeface="Calibri" panose="020F0502020204030204" pitchFamily="34" charset="0"/>
                          <a:cs typeface="Calibri" panose="020F0502020204030204" pitchFamily="34" charset="0"/>
                        </a:rPr>
                        <a:t>Freddie – For showing </a:t>
                      </a:r>
                      <a:r>
                        <a:rPr lang="en-GB" sz="1100" b="1" dirty="0">
                          <a:latin typeface="Calibri" panose="020F0502020204030204" pitchFamily="34" charset="0"/>
                          <a:cs typeface="Calibri" panose="020F0502020204030204" pitchFamily="34" charset="0"/>
                        </a:rPr>
                        <a:t>Resilience, </a:t>
                      </a:r>
                      <a:r>
                        <a:rPr lang="en-GB" sz="1100" dirty="0">
                          <a:latin typeface="Calibri" panose="020F0502020204030204" pitchFamily="34" charset="0"/>
                          <a:cs typeface="Calibri" panose="020F0502020204030204" pitchFamily="34" charset="0"/>
                        </a:rPr>
                        <a:t>Freddie has been trying so hard in all subjects, particularly in reading and our daily mindfulness.</a:t>
                      </a:r>
                    </a:p>
                    <a:p>
                      <a:endParaRPr lang="en-GB" sz="1100" dirty="0">
                        <a:latin typeface="+mn-lt"/>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Tilly – For</a:t>
                      </a:r>
                      <a:r>
                        <a:rPr lang="en-GB" sz="1100" baseline="0" dirty="0">
                          <a:latin typeface="Calibri" panose="020F0502020204030204" pitchFamily="34" charset="0"/>
                          <a:cs typeface="Calibri" panose="020F0502020204030204" pitchFamily="34" charset="0"/>
                        </a:rPr>
                        <a:t> s</a:t>
                      </a:r>
                      <a:r>
                        <a:rPr lang="en-GB" sz="1100" dirty="0">
                          <a:latin typeface="Calibri" panose="020F0502020204030204" pitchFamily="34" charset="0"/>
                          <a:cs typeface="Calibri" panose="020F0502020204030204" pitchFamily="34" charset="0"/>
                        </a:rPr>
                        <a:t>howing </a:t>
                      </a:r>
                      <a:r>
                        <a:rPr lang="en-GB" sz="1100" b="1" dirty="0">
                          <a:latin typeface="Calibri" panose="020F0502020204030204" pitchFamily="34" charset="0"/>
                          <a:cs typeface="Calibri" panose="020F0502020204030204" pitchFamily="34" charset="0"/>
                        </a:rPr>
                        <a:t>all the school values </a:t>
                      </a:r>
                      <a:r>
                        <a:rPr lang="en-GB" sz="1100" dirty="0">
                          <a:latin typeface="Calibri" panose="020F0502020204030204" pitchFamily="34" charset="0"/>
                          <a:cs typeface="Calibri" panose="020F0502020204030204" pitchFamily="34" charset="0"/>
                        </a:rPr>
                        <a:t>and setting an amazing example to others.</a:t>
                      </a:r>
                    </a:p>
                    <a:p>
                      <a:endParaRPr lang="en-GB" sz="1100" dirty="0">
                        <a:latin typeface="+mn-lt"/>
                      </a:endParaRPr>
                    </a:p>
                  </a:txBody>
                  <a:tcPr/>
                </a:tc>
                <a:extLst>
                  <a:ext uri="{0D108BD9-81ED-4DB2-BD59-A6C34878D82A}">
                    <a16:rowId xmlns:a16="http://schemas.microsoft.com/office/drawing/2014/main" val="2542760666"/>
                  </a:ext>
                </a:extLst>
              </a:tr>
              <a:tr h="484573">
                <a:tc>
                  <a:txBody>
                    <a:bodyPr/>
                    <a:lstStyle/>
                    <a:p>
                      <a:r>
                        <a:rPr lang="en-GB" sz="1100" dirty="0"/>
                        <a:t>F</a:t>
                      </a:r>
                    </a:p>
                  </a:txBody>
                  <a:tcPr/>
                </a:tc>
                <a:tc>
                  <a:txBody>
                    <a:bodyPr/>
                    <a:lstStyle/>
                    <a:p>
                      <a:r>
                        <a:rPr lang="en-GB" sz="1100" dirty="0"/>
                        <a:t>Amelia – For challenging herself in the last two weeks and showing great </a:t>
                      </a:r>
                      <a:r>
                        <a:rPr lang="en-GB" sz="1100" b="1" dirty="0"/>
                        <a:t>resilience</a:t>
                      </a:r>
                      <a:r>
                        <a:rPr lang="en-GB" sz="1100" dirty="0"/>
                        <a:t> when going out of her comfort zone. </a:t>
                      </a:r>
                      <a:br>
                        <a:rPr lang="en-GB" sz="1100" dirty="0"/>
                      </a:br>
                      <a:endParaRPr lang="en-GB" sz="1100" dirty="0">
                        <a:latin typeface="+mn-lt"/>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t>Logan – For showing </a:t>
                      </a:r>
                      <a:r>
                        <a:rPr lang="en-GB" sz="1100" b="1" dirty="0"/>
                        <a:t>all of the school values. </a:t>
                      </a:r>
                      <a:r>
                        <a:rPr lang="en-GB" sz="1100" dirty="0"/>
                        <a:t>He always strives to do his best, tackles new learning with</a:t>
                      </a:r>
                      <a:r>
                        <a:rPr lang="en-GB" sz="1100" b="1" dirty="0"/>
                        <a:t> resilience </a:t>
                      </a:r>
                      <a:r>
                        <a:rPr lang="en-GB" sz="1100" dirty="0"/>
                        <a:t>and </a:t>
                      </a:r>
                      <a:r>
                        <a:rPr lang="en-GB" sz="1100" b="1" dirty="0"/>
                        <a:t>endeavour, </a:t>
                      </a:r>
                      <a:r>
                        <a:rPr lang="en-GB" sz="1100" dirty="0"/>
                        <a:t>has lovely manners and is kind and helpful.</a:t>
                      </a:r>
                      <a:endParaRPr lang="en-GB" sz="1100" dirty="0">
                        <a:latin typeface="+mn-lt"/>
                      </a:endParaRPr>
                    </a:p>
                  </a:txBody>
                  <a:tcPr/>
                </a:tc>
                <a:extLst>
                  <a:ext uri="{0D108BD9-81ED-4DB2-BD59-A6C34878D82A}">
                    <a16:rowId xmlns:a16="http://schemas.microsoft.com/office/drawing/2014/main" val="72341227"/>
                  </a:ext>
                </a:extLst>
              </a:tr>
              <a:tr h="690310">
                <a:tc>
                  <a:txBody>
                    <a:bodyPr/>
                    <a:lstStyle/>
                    <a:p>
                      <a:r>
                        <a:rPr lang="en-GB" sz="1100" dirty="0"/>
                        <a:t>G</a:t>
                      </a:r>
                    </a:p>
                  </a:txBody>
                  <a:tcPr/>
                </a:tc>
                <a:tc>
                  <a:txBody>
                    <a:bodyPr/>
                    <a:lstStyle/>
                    <a:p>
                      <a:r>
                        <a:rPr lang="en-GB" sz="1100" dirty="0">
                          <a:latin typeface="+mn-lt"/>
                        </a:rPr>
                        <a:t>Macey – For showing great </a:t>
                      </a:r>
                      <a:r>
                        <a:rPr lang="en-GB" sz="1100" b="1" dirty="0">
                          <a:latin typeface="+mn-lt"/>
                        </a:rPr>
                        <a:t>teamwork</a:t>
                      </a:r>
                      <a:r>
                        <a:rPr lang="en-GB" sz="1100" dirty="0">
                          <a:latin typeface="+mn-lt"/>
                        </a:rPr>
                        <a:t> in all lessons and always supporting her peers with their learning.</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latin typeface="+mn-lt"/>
                        </a:rPr>
                        <a:t>Ronnie – For showing incredible </a:t>
                      </a:r>
                      <a:r>
                        <a:rPr lang="en-GB" sz="1100" b="1" dirty="0">
                          <a:latin typeface="+mn-lt"/>
                        </a:rPr>
                        <a:t>resilience </a:t>
                      </a:r>
                      <a:r>
                        <a:rPr lang="en-GB" sz="1100" dirty="0">
                          <a:latin typeface="+mn-lt"/>
                        </a:rPr>
                        <a:t>and independence in his learning, especially his morning work!</a:t>
                      </a:r>
                    </a:p>
                  </a:txBody>
                  <a:tcPr/>
                </a:tc>
                <a:extLst>
                  <a:ext uri="{0D108BD9-81ED-4DB2-BD59-A6C34878D82A}">
                    <a16:rowId xmlns:a16="http://schemas.microsoft.com/office/drawing/2014/main" val="4165353896"/>
                  </a:ext>
                </a:extLst>
              </a:tr>
              <a:tr h="611399">
                <a:tc>
                  <a:txBody>
                    <a:bodyPr/>
                    <a:lstStyle/>
                    <a:p>
                      <a:r>
                        <a:rPr lang="en-GB" sz="1100" dirty="0"/>
                        <a:t>H</a:t>
                      </a:r>
                    </a:p>
                  </a:txBody>
                  <a:tcPr/>
                </a:tc>
                <a:tc>
                  <a:txBody>
                    <a:bodyPr/>
                    <a:lstStyle/>
                    <a:p>
                      <a:pPr fontAlgn="base"/>
                      <a:r>
                        <a:rPr lang="en-US" sz="1100" dirty="0"/>
                        <a:t>William – For showing </a:t>
                      </a:r>
                      <a:r>
                        <a:rPr lang="en-US" sz="1100" b="1" dirty="0"/>
                        <a:t>resilience</a:t>
                      </a:r>
                      <a:r>
                        <a:rPr lang="en-US" sz="1100" dirty="0"/>
                        <a:t> and having a positive start to Class H. He has settled in really well.</a:t>
                      </a:r>
                      <a:endParaRPr lang="en-GB" sz="1100" dirty="0">
                        <a:latin typeface="+mn-lt"/>
                      </a:endParaRPr>
                    </a:p>
                  </a:txBody>
                  <a:tcPr/>
                </a:tc>
                <a:tc>
                  <a:txBody>
                    <a:bodyPr/>
                    <a:lstStyle/>
                    <a:p>
                      <a:pPr fontAlgn="base"/>
                      <a:r>
                        <a:rPr lang="en-US" sz="1100" dirty="0"/>
                        <a:t>Anaya - For showing </a:t>
                      </a:r>
                      <a:r>
                        <a:rPr lang="en-US" sz="1100" b="1" dirty="0"/>
                        <a:t>aspiration </a:t>
                      </a:r>
                      <a:r>
                        <a:rPr lang="en-US" sz="1100" dirty="0"/>
                        <a:t>in English. She has been identifying areas in her learning to help improve herself.</a:t>
                      </a:r>
                      <a:endParaRPr lang="en-GB" sz="1100" dirty="0">
                        <a:latin typeface="+mn-lt"/>
                      </a:endParaRPr>
                    </a:p>
                  </a:txBody>
                  <a:tcPr/>
                </a:tc>
                <a:extLst>
                  <a:ext uri="{0D108BD9-81ED-4DB2-BD59-A6C34878D82A}">
                    <a16:rowId xmlns:a16="http://schemas.microsoft.com/office/drawing/2014/main" val="66320812"/>
                  </a:ext>
                </a:extLst>
              </a:tr>
              <a:tr h="687236">
                <a:tc>
                  <a:txBody>
                    <a:bodyPr/>
                    <a:lstStyle/>
                    <a:p>
                      <a:r>
                        <a:rPr lang="en-GB" sz="1100" dirty="0"/>
                        <a:t>I</a:t>
                      </a:r>
                    </a:p>
                  </a:txBody>
                  <a:tcPr/>
                </a:tc>
                <a:tc>
                  <a:txBody>
                    <a:bodyPr/>
                    <a:lstStyle/>
                    <a:p>
                      <a:r>
                        <a:rPr lang="en-GB" sz="1100" dirty="0">
                          <a:latin typeface="Calibri" panose="020F0502020204030204" pitchFamily="34" charset="0"/>
                          <a:cs typeface="Calibri" panose="020F0502020204030204" pitchFamily="34" charset="0"/>
                        </a:rPr>
                        <a:t>Elijah – For showing </a:t>
                      </a:r>
                      <a:r>
                        <a:rPr lang="en-GB" sz="1100" b="1" dirty="0">
                          <a:latin typeface="Calibri" panose="020F0502020204030204" pitchFamily="34" charset="0"/>
                          <a:cs typeface="Calibri" panose="020F0502020204030204" pitchFamily="34" charset="0"/>
                        </a:rPr>
                        <a:t>creativity</a:t>
                      </a:r>
                      <a:r>
                        <a:rPr lang="en-GB" sz="1100" dirty="0">
                          <a:latin typeface="Calibri" panose="020F0502020204030204" pitchFamily="34" charset="0"/>
                          <a:cs typeface="Calibri" panose="020F0502020204030204" pitchFamily="34" charset="0"/>
                        </a:rPr>
                        <a:t> when writing – Elijah has considered the audience, effect and purpose well to create a fantastic piece of writing based on the text ‘The Thieves of Ostia’</a:t>
                      </a:r>
                    </a:p>
                    <a:p>
                      <a:endParaRPr lang="en-GB" sz="1100" dirty="0">
                        <a:latin typeface="+mn-lt"/>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Lexi – For showing</a:t>
                      </a:r>
                      <a:r>
                        <a:rPr lang="en-GB" sz="1100" b="1" dirty="0">
                          <a:latin typeface="Calibri" panose="020F0502020204030204" pitchFamily="34" charset="0"/>
                          <a:cs typeface="Calibri" panose="020F0502020204030204" pitchFamily="34" charset="0"/>
                        </a:rPr>
                        <a:t> aspiration </a:t>
                      </a:r>
                      <a:r>
                        <a:rPr lang="en-GB" sz="1100" dirty="0">
                          <a:latin typeface="Calibri" panose="020F0502020204030204" pitchFamily="34" charset="0"/>
                          <a:cs typeface="Calibri" panose="020F0502020204030204" pitchFamily="34" charset="0"/>
                        </a:rPr>
                        <a:t>and</a:t>
                      </a:r>
                      <a:r>
                        <a:rPr lang="en-GB" sz="1100" b="1" dirty="0">
                          <a:latin typeface="Calibri" panose="020F0502020204030204" pitchFamily="34" charset="0"/>
                          <a:cs typeface="Calibri" panose="020F0502020204030204" pitchFamily="34" charset="0"/>
                        </a:rPr>
                        <a:t> resilience </a:t>
                      </a:r>
                      <a:r>
                        <a:rPr lang="en-GB" sz="1100" dirty="0">
                          <a:latin typeface="Calibri" panose="020F0502020204030204" pitchFamily="34" charset="0"/>
                          <a:cs typeface="Calibri" panose="020F0502020204030204" pitchFamily="34" charset="0"/>
                        </a:rPr>
                        <a:t>during maths learning – Lexi has been pushing herself and is not afraid to get it wrong!</a:t>
                      </a:r>
                    </a:p>
                    <a:p>
                      <a:endParaRPr lang="en-GB" sz="1100" dirty="0">
                        <a:latin typeface="+mn-lt"/>
                      </a:endParaRPr>
                    </a:p>
                  </a:txBody>
                  <a:tcPr/>
                </a:tc>
                <a:extLst>
                  <a:ext uri="{0D108BD9-81ED-4DB2-BD59-A6C34878D82A}">
                    <a16:rowId xmlns:a16="http://schemas.microsoft.com/office/drawing/2014/main" val="1632652612"/>
                  </a:ext>
                </a:extLst>
              </a:tr>
              <a:tr h="527850">
                <a:tc>
                  <a:txBody>
                    <a:bodyPr/>
                    <a:lstStyle/>
                    <a:p>
                      <a:r>
                        <a:rPr lang="en-GB" sz="1100" dirty="0"/>
                        <a:t>J</a:t>
                      </a:r>
                    </a:p>
                  </a:txBody>
                  <a:tcPr/>
                </a:tc>
                <a:tc>
                  <a:txBody>
                    <a:bodyPr/>
                    <a:lstStyle/>
                    <a:p>
                      <a:r>
                        <a:rPr lang="en-GB" sz="1100" dirty="0">
                          <a:latin typeface="+mn-lt"/>
                        </a:rPr>
                        <a:t>Joshua</a:t>
                      </a:r>
                      <a:r>
                        <a:rPr lang="en-GB" sz="1100" baseline="0" dirty="0">
                          <a:latin typeface="+mn-lt"/>
                        </a:rPr>
                        <a:t> – For being a fantastic role model. You have displayed </a:t>
                      </a:r>
                      <a:r>
                        <a:rPr lang="en-GB" sz="1100" b="1" baseline="0" dirty="0">
                          <a:latin typeface="+mn-lt"/>
                        </a:rPr>
                        <a:t>all of the school values </a:t>
                      </a:r>
                      <a:r>
                        <a:rPr lang="en-GB" sz="1100" baseline="0" dirty="0">
                          <a:latin typeface="+mn-lt"/>
                        </a:rPr>
                        <a:t>and becoming really confident. </a:t>
                      </a:r>
                      <a:endParaRPr lang="en-GB" sz="1100" dirty="0">
                        <a:latin typeface="+mn-lt"/>
                      </a:endParaRPr>
                    </a:p>
                  </a:txBody>
                  <a:tcPr/>
                </a:tc>
                <a:tc>
                  <a:txBody>
                    <a:bodyPr/>
                    <a:lstStyle/>
                    <a:p>
                      <a:r>
                        <a:rPr lang="en-GB" sz="1100" dirty="0">
                          <a:latin typeface="+mn-lt"/>
                        </a:rPr>
                        <a:t>Elizabeth – For showing </a:t>
                      </a:r>
                      <a:r>
                        <a:rPr lang="en-GB" sz="1100" b="1" dirty="0">
                          <a:latin typeface="+mn-lt"/>
                        </a:rPr>
                        <a:t>creativity</a:t>
                      </a:r>
                      <a:r>
                        <a:rPr lang="en-GB" sz="1100" dirty="0">
                          <a:latin typeface="+mn-lt"/>
                        </a:rPr>
                        <a:t> in English. Your mystery narrative is</a:t>
                      </a:r>
                      <a:r>
                        <a:rPr lang="en-GB" sz="1100" baseline="0" dirty="0">
                          <a:latin typeface="+mn-lt"/>
                        </a:rPr>
                        <a:t> brilliant and you have built in suspense. </a:t>
                      </a:r>
                      <a:endParaRPr lang="en-GB" sz="1100" dirty="0">
                        <a:latin typeface="+mn-lt"/>
                      </a:endParaRPr>
                    </a:p>
                  </a:txBody>
                  <a:tcPr/>
                </a:tc>
                <a:extLst>
                  <a:ext uri="{0D108BD9-81ED-4DB2-BD59-A6C34878D82A}">
                    <a16:rowId xmlns:a16="http://schemas.microsoft.com/office/drawing/2014/main" val="78048965"/>
                  </a:ext>
                </a:extLst>
              </a:tr>
              <a:tr h="857653">
                <a:tc>
                  <a:txBody>
                    <a:bodyPr/>
                    <a:lstStyle/>
                    <a:p>
                      <a:r>
                        <a:rPr lang="en-GB" sz="1100" dirty="0"/>
                        <a:t>K</a:t>
                      </a:r>
                    </a:p>
                  </a:txBody>
                  <a:tcPr/>
                </a:tc>
                <a:tc>
                  <a:txBody>
                    <a:bodyPr/>
                    <a:lstStyle/>
                    <a:p>
                      <a:r>
                        <a:rPr lang="en-GB" sz="1100" dirty="0">
                          <a:latin typeface="Calibri" panose="020F0502020204030204" pitchFamily="34" charset="0"/>
                          <a:cs typeface="Calibri" panose="020F0502020204030204" pitchFamily="34" charset="0"/>
                        </a:rPr>
                        <a:t>Sophie - For showing </a:t>
                      </a:r>
                      <a:r>
                        <a:rPr lang="en-GB" sz="1100" b="1" dirty="0">
                          <a:latin typeface="Calibri" panose="020F0502020204030204" pitchFamily="34" charset="0"/>
                          <a:cs typeface="Calibri" panose="020F0502020204030204" pitchFamily="34" charset="0"/>
                        </a:rPr>
                        <a:t>resilience</a:t>
                      </a:r>
                      <a:r>
                        <a:rPr lang="en-GB" sz="1100" dirty="0">
                          <a:latin typeface="Calibri" panose="020F0502020204030204" pitchFamily="34" charset="0"/>
                          <a:cs typeface="Calibri" panose="020F0502020204030204" pitchFamily="34" charset="0"/>
                        </a:rPr>
                        <a:t> when learning new mathematical concepts. She’s not given up but instead remained positive and told herself she will get this!</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Oscar B - For showing </a:t>
                      </a:r>
                      <a:r>
                        <a:rPr lang="en-GB" sz="1100" b="1" dirty="0">
                          <a:latin typeface="Calibri" panose="020F0502020204030204" pitchFamily="34" charset="0"/>
                          <a:cs typeface="Calibri" panose="020F0502020204030204" pitchFamily="34" charset="0"/>
                        </a:rPr>
                        <a:t>empathy</a:t>
                      </a:r>
                      <a:r>
                        <a:rPr lang="en-GB" sz="1100" dirty="0">
                          <a:latin typeface="Calibri" panose="020F0502020204030204" pitchFamily="34" charset="0"/>
                          <a:cs typeface="Calibri" panose="020F0502020204030204" pitchFamily="34" charset="0"/>
                        </a:rPr>
                        <a:t> and tolerance when discussing tough topics relating to our history learning. Oscar has thought about all sides and not let bias sway his views.</a:t>
                      </a:r>
                    </a:p>
                  </a:txBody>
                  <a:tcPr/>
                </a:tc>
                <a:extLst>
                  <a:ext uri="{0D108BD9-81ED-4DB2-BD59-A6C34878D82A}">
                    <a16:rowId xmlns:a16="http://schemas.microsoft.com/office/drawing/2014/main" val="4209691901"/>
                  </a:ext>
                </a:extLst>
              </a:tr>
              <a:tr h="632012">
                <a:tc>
                  <a:txBody>
                    <a:bodyPr/>
                    <a:lstStyle/>
                    <a:p>
                      <a:r>
                        <a:rPr lang="en-GB" sz="1100" dirty="0"/>
                        <a:t>L</a:t>
                      </a:r>
                    </a:p>
                  </a:txBody>
                  <a:tcPr/>
                </a:tc>
                <a:tc>
                  <a:txBody>
                    <a:bodyPr/>
                    <a:lstStyle/>
                    <a:p>
                      <a:r>
                        <a:rPr lang="en-GB" sz="1100" dirty="0">
                          <a:latin typeface="Calibri" panose="020F0502020204030204" pitchFamily="34" charset="0"/>
                          <a:cs typeface="Calibri" panose="020F0502020204030204" pitchFamily="34" charset="0"/>
                        </a:rPr>
                        <a:t>Charlie Wright – For being such a role model in class, setting an example for the people around him and generally bringing positivity!</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Mila Hewitt – Showing outstanding </a:t>
                      </a:r>
                      <a:r>
                        <a:rPr lang="en-GB" sz="1100" b="1" dirty="0">
                          <a:latin typeface="Calibri" panose="020F0502020204030204" pitchFamily="34" charset="0"/>
                          <a:cs typeface="Calibri" panose="020F0502020204030204" pitchFamily="34" charset="0"/>
                        </a:rPr>
                        <a:t>endeavour </a:t>
                      </a:r>
                      <a:r>
                        <a:rPr lang="en-GB" sz="1100" dirty="0">
                          <a:latin typeface="Calibri" panose="020F0502020204030204" pitchFamily="34" charset="0"/>
                          <a:cs typeface="Calibri" panose="020F0502020204030204" pitchFamily="34" charset="0"/>
                        </a:rPr>
                        <a:t>in her work, always aiming high and challenging herself.</a:t>
                      </a:r>
                    </a:p>
                    <a:p>
                      <a:endParaRPr lang="en-GB" sz="1100" dirty="0">
                        <a:latin typeface="+mn-lt"/>
                      </a:endParaRPr>
                    </a:p>
                  </a:txBody>
                  <a:tcPr/>
                </a:tc>
                <a:extLst>
                  <a:ext uri="{0D108BD9-81ED-4DB2-BD59-A6C34878D82A}">
                    <a16:rowId xmlns:a16="http://schemas.microsoft.com/office/drawing/2014/main" val="2858073695"/>
                  </a:ext>
                </a:extLst>
              </a:tr>
              <a:tr h="332407">
                <a:tc>
                  <a:txBody>
                    <a:bodyPr/>
                    <a:lstStyle/>
                    <a:p>
                      <a:r>
                        <a:rPr lang="en-GB" sz="1100" dirty="0"/>
                        <a:t>M</a:t>
                      </a:r>
                    </a:p>
                  </a:txBody>
                  <a:tcPr/>
                </a:tc>
                <a:tc gridSpan="2">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0" dirty="0">
                          <a:latin typeface="Calibri" panose="020F0502020204030204" pitchFamily="34" charset="0"/>
                          <a:cs typeface="Calibri" panose="020F0502020204030204" pitchFamily="34" charset="0"/>
                        </a:rPr>
                        <a:t>Carson – For showing </a:t>
                      </a:r>
                      <a:r>
                        <a:rPr lang="en-GB" sz="1100" b="1" dirty="0">
                          <a:latin typeface="Calibri" panose="020F0502020204030204" pitchFamily="34" charset="0"/>
                          <a:cs typeface="Calibri" panose="020F0502020204030204" pitchFamily="34" charset="0"/>
                        </a:rPr>
                        <a:t>endeavour </a:t>
                      </a:r>
                      <a:r>
                        <a:rPr lang="en-GB" sz="1100" b="0" dirty="0">
                          <a:latin typeface="Calibri" panose="020F0502020204030204" pitchFamily="34" charset="0"/>
                          <a:cs typeface="Calibri" panose="020F0502020204030204" pitchFamily="34" charset="0"/>
                        </a:rPr>
                        <a:t>when engaging in regular phonics and Math’s lessons and working really hard. Well done!</a:t>
                      </a:r>
                    </a:p>
                  </a:txBody>
                  <a:tcPr/>
                </a:tc>
                <a:tc hMerge="1">
                  <a:txBody>
                    <a:bodyPr/>
                    <a:lstStyle/>
                    <a:p>
                      <a:endParaRPr lang="en-GB" sz="1100" dirty="0"/>
                    </a:p>
                  </a:txBody>
                  <a:tcPr/>
                </a:tc>
                <a:extLst>
                  <a:ext uri="{0D108BD9-81ED-4DB2-BD59-A6C34878D82A}">
                    <a16:rowId xmlns:a16="http://schemas.microsoft.com/office/drawing/2014/main" val="1510700222"/>
                  </a:ext>
                </a:extLst>
              </a:tr>
            </a:tbl>
          </a:graphicData>
        </a:graphic>
      </p:graphicFrame>
      <p:sp>
        <p:nvSpPr>
          <p:cNvPr id="11" name="Rectangle 10">
            <a:extLst>
              <a:ext uri="{FF2B5EF4-FFF2-40B4-BE49-F238E27FC236}">
                <a16:creationId xmlns:a16="http://schemas.microsoft.com/office/drawing/2014/main" id="{5B50CDD0-597C-6649-A39C-F1FB6ABD1F1B}"/>
              </a:ext>
            </a:extLst>
          </p:cNvPr>
          <p:cNvSpPr/>
          <p:nvPr/>
        </p:nvSpPr>
        <p:spPr>
          <a:xfrm>
            <a:off x="-13652" y="-14230"/>
            <a:ext cx="490854" cy="10706043"/>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250690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50CDD0-597C-6649-A39C-F1FB6ABD1F1B}"/>
              </a:ext>
            </a:extLst>
          </p:cNvPr>
          <p:cNvSpPr/>
          <p:nvPr/>
        </p:nvSpPr>
        <p:spPr>
          <a:xfrm>
            <a:off x="7068820" y="-40606"/>
            <a:ext cx="490854" cy="1051100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Rectangle 20">
            <a:extLst>
              <a:ext uri="{FF2B5EF4-FFF2-40B4-BE49-F238E27FC236}">
                <a16:creationId xmlns:a16="http://schemas.microsoft.com/office/drawing/2014/main" id="{5B50CDD0-597C-6649-A39C-F1FB6ABD1F1B}"/>
              </a:ext>
            </a:extLst>
          </p:cNvPr>
          <p:cNvSpPr/>
          <p:nvPr/>
        </p:nvSpPr>
        <p:spPr>
          <a:xfrm>
            <a:off x="-1" y="9887448"/>
            <a:ext cx="7559676" cy="81105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Rectangle 22">
            <a:extLst>
              <a:ext uri="{FF2B5EF4-FFF2-40B4-BE49-F238E27FC236}">
                <a16:creationId xmlns:a16="http://schemas.microsoft.com/office/drawing/2014/main" id="{5B50CDD0-597C-6649-A39C-F1FB6ABD1F1B}"/>
              </a:ext>
            </a:extLst>
          </p:cNvPr>
          <p:cNvSpPr/>
          <p:nvPr/>
        </p:nvSpPr>
        <p:spPr>
          <a:xfrm>
            <a:off x="0" y="-14231"/>
            <a:ext cx="7551421" cy="10484631"/>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5" name="Rectangle 14">
            <a:extLst>
              <a:ext uri="{FF2B5EF4-FFF2-40B4-BE49-F238E27FC236}">
                <a16:creationId xmlns:a16="http://schemas.microsoft.com/office/drawing/2014/main" id="{5B50CDD0-597C-6649-A39C-F1FB6ABD1F1B}"/>
              </a:ext>
            </a:extLst>
          </p:cNvPr>
          <p:cNvSpPr/>
          <p:nvPr/>
        </p:nvSpPr>
        <p:spPr>
          <a:xfrm>
            <a:off x="-1" y="187491"/>
            <a:ext cx="384993" cy="1050432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5" name="Rectangle 4"/>
          <p:cNvSpPr/>
          <p:nvPr/>
        </p:nvSpPr>
        <p:spPr>
          <a:xfrm>
            <a:off x="307975" y="187491"/>
            <a:ext cx="7023398" cy="1028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2" name="AutoShape 2" descr="Image result for sta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3" name="AutoShape 2" descr="127,650 Golden Star Stock Photos - Free &amp; Royalty-Free Stock Photos from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pic>
        <p:nvPicPr>
          <p:cNvPr id="13" name="Picture 12"/>
          <p:cNvPicPr>
            <a:picLocks noChangeAspect="1"/>
          </p:cNvPicPr>
          <p:nvPr/>
        </p:nvPicPr>
        <p:blipFill>
          <a:blip r:embed="rId2"/>
          <a:stretch>
            <a:fillRect/>
          </a:stretch>
        </p:blipFill>
        <p:spPr>
          <a:xfrm>
            <a:off x="5440960" y="457968"/>
            <a:ext cx="1890413" cy="1026891"/>
          </a:xfrm>
          <a:prstGeom prst="rect">
            <a:avLst/>
          </a:prstGeom>
        </p:spPr>
      </p:pic>
      <p:sp>
        <p:nvSpPr>
          <p:cNvPr id="14" name="Oval 13">
            <a:extLst>
              <a:ext uri="{FF2B5EF4-FFF2-40B4-BE49-F238E27FC236}">
                <a16:creationId xmlns:a16="http://schemas.microsoft.com/office/drawing/2014/main" id="{0D65F4B5-5D7F-B444-A799-8C1805395FE6}"/>
              </a:ext>
            </a:extLst>
          </p:cNvPr>
          <p:cNvSpPr/>
          <p:nvPr/>
        </p:nvSpPr>
        <p:spPr>
          <a:xfrm>
            <a:off x="6823182" y="9884406"/>
            <a:ext cx="697154" cy="787716"/>
          </a:xfrm>
          <a:prstGeom prst="ellipse">
            <a:avLst/>
          </a:prstGeom>
          <a:solidFill>
            <a:srgbClr val="1EA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A6C0"/>
              </a:solidFill>
            </a:endParaRPr>
          </a:p>
        </p:txBody>
      </p:sp>
      <p:pic>
        <p:nvPicPr>
          <p:cNvPr id="16" name="Picture 15">
            <a:extLst>
              <a:ext uri="{FF2B5EF4-FFF2-40B4-BE49-F238E27FC236}">
                <a16:creationId xmlns:a16="http://schemas.microsoft.com/office/drawing/2014/main" id="{BB2C1CFF-2933-654A-BE0A-6F7584EB72E0}"/>
              </a:ext>
            </a:extLst>
          </p:cNvPr>
          <p:cNvPicPr>
            <a:picLocks noChangeAspect="1"/>
          </p:cNvPicPr>
          <p:nvPr/>
        </p:nvPicPr>
        <p:blipFill>
          <a:blip r:embed="rId3"/>
          <a:stretch>
            <a:fillRect/>
          </a:stretch>
        </p:blipFill>
        <p:spPr>
          <a:xfrm>
            <a:off x="6377387" y="9683911"/>
            <a:ext cx="969826" cy="1014587"/>
          </a:xfrm>
          <a:prstGeom prst="rect">
            <a:avLst/>
          </a:prstGeom>
        </p:spPr>
      </p:pic>
      <p:sp>
        <p:nvSpPr>
          <p:cNvPr id="18" name="Rectangle 17"/>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19" name="TextBox 18">
            <a:extLst>
              <a:ext uri="{FF2B5EF4-FFF2-40B4-BE49-F238E27FC236}">
                <a16:creationId xmlns:a16="http://schemas.microsoft.com/office/drawing/2014/main" id="{B6366FE1-0D22-4E76-416C-AE9760E0C585}"/>
              </a:ext>
            </a:extLst>
          </p:cNvPr>
          <p:cNvSpPr txBox="1"/>
          <p:nvPr/>
        </p:nvSpPr>
        <p:spPr>
          <a:xfrm>
            <a:off x="-341017" y="-14232"/>
            <a:ext cx="6888169" cy="1492716"/>
          </a:xfrm>
          <a:prstGeom prst="rect">
            <a:avLst/>
          </a:prstGeom>
          <a:noFill/>
        </p:spPr>
        <p:txBody>
          <a:bodyPr wrap="square" rtlCol="0">
            <a:spAutoFit/>
          </a:bodyPr>
          <a:lstStyle/>
          <a:p>
            <a:pPr algn="ctr"/>
            <a:endParaRPr lang="en-GB" sz="1100" b="1" dirty="0"/>
          </a:p>
          <a:p>
            <a:pPr algn="ctr"/>
            <a:r>
              <a:rPr lang="en-GB" sz="3200" b="1" u="sng" dirty="0">
                <a:latin typeface="Calibri" panose="020F0502020204030204" pitchFamily="34" charset="0"/>
                <a:ea typeface="Calibri" panose="020F0502020204030204" pitchFamily="34" charset="0"/>
              </a:rPr>
              <a:t>Weekly Attendance </a:t>
            </a:r>
          </a:p>
          <a:p>
            <a:pPr algn="ctr"/>
            <a:r>
              <a:rPr lang="en-GB" sz="2400" b="1" u="sng" dirty="0">
                <a:latin typeface="Calibri" panose="020F0502020204030204" pitchFamily="34" charset="0"/>
                <a:ea typeface="Calibri" panose="020F0502020204030204" pitchFamily="34" charset="0"/>
              </a:rPr>
              <a:t>16</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September – 20</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September 2024 </a:t>
            </a:r>
          </a:p>
          <a:p>
            <a:pPr algn="ctr"/>
            <a:r>
              <a:rPr lang="en-GB" sz="2400" b="1" u="sng" dirty="0">
                <a:latin typeface="Calibri" panose="020F0502020204030204" pitchFamily="34" charset="0"/>
                <a:ea typeface="Calibri" panose="020F0502020204030204" pitchFamily="34" charset="0"/>
              </a:rPr>
              <a:t>Whole School target: 96%</a:t>
            </a:r>
          </a:p>
        </p:txBody>
      </p:sp>
      <p:sp>
        <p:nvSpPr>
          <p:cNvPr id="20" name="Rectangle 19"/>
          <p:cNvSpPr/>
          <p:nvPr/>
        </p:nvSpPr>
        <p:spPr>
          <a:xfrm>
            <a:off x="460375" y="1948588"/>
            <a:ext cx="3259438" cy="430887"/>
          </a:xfrm>
          <a:prstGeom prst="rect">
            <a:avLst/>
          </a:prstGeom>
        </p:spPr>
        <p:txBody>
          <a:bodyPr wrap="square">
            <a:spAutoFit/>
          </a:bodyPr>
          <a:lstStyle/>
          <a:p>
            <a:pPr algn="just"/>
            <a:endParaRPr lang="en-GB" sz="1100" dirty="0"/>
          </a:p>
          <a:p>
            <a:pPr algn="just"/>
            <a:endParaRPr lang="en-GB" sz="1100" dirty="0"/>
          </a:p>
        </p:txBody>
      </p:sp>
      <p:sp>
        <p:nvSpPr>
          <p:cNvPr id="22" name="Rectangle 21"/>
          <p:cNvSpPr/>
          <p:nvPr/>
        </p:nvSpPr>
        <p:spPr>
          <a:xfrm>
            <a:off x="378804" y="5830789"/>
            <a:ext cx="6682017" cy="3139321"/>
          </a:xfrm>
          <a:prstGeom prst="rect">
            <a:avLst/>
          </a:prstGeom>
        </p:spPr>
        <p:txBody>
          <a:bodyPr wrap="square">
            <a:spAutoFit/>
          </a:bodyPr>
          <a:lstStyle/>
          <a:p>
            <a:pPr algn="ctr"/>
            <a:endParaRPr lang="en-GB" sz="1600" b="1" u="sng" dirty="0"/>
          </a:p>
          <a:p>
            <a:pPr algn="ctr"/>
            <a:r>
              <a:rPr lang="en-GB" sz="1600" b="1" u="sng" dirty="0"/>
              <a:t> </a:t>
            </a:r>
          </a:p>
          <a:p>
            <a:pPr algn="just"/>
            <a:r>
              <a:rPr lang="en-GB" sz="1200" dirty="0"/>
              <a:t> </a:t>
            </a:r>
          </a:p>
          <a:p>
            <a:pPr algn="just"/>
            <a:endParaRPr lang="en-GB" sz="1200" dirty="0"/>
          </a:p>
          <a:p>
            <a:pPr algn="just"/>
            <a:r>
              <a:rPr lang="en-GB" sz="1200" dirty="0"/>
              <a:t>At Birley Spa Primary Academy we are committed to helping all pupils to achieve their full potential. Good attendance is a key factor in raising pupils’ attainment and supporting their personal development. </a:t>
            </a:r>
            <a:r>
              <a:rPr lang="en-GB" sz="1200" b="1" dirty="0"/>
              <a:t>In line with DfE and Local Authority policy, we do not authorise holidays taken in school time and we work with families to do everything they can to support their child to attend school every day. </a:t>
            </a:r>
            <a:r>
              <a:rPr lang="en-GB" sz="1200" dirty="0"/>
              <a:t>Whilst it is appreciated that children are ill from time to time, please think carefully before allowing your child to be absent from school. The chart below provides an indication of how just a few days absence can significantly impact a child’s overall attendance percentage and impede their learning</a:t>
            </a:r>
            <a:r>
              <a:rPr lang="en-GB" sz="1400" dirty="0"/>
              <a:t>:</a:t>
            </a:r>
          </a:p>
          <a:p>
            <a:endParaRPr lang="en-GB" sz="1400" dirty="0"/>
          </a:p>
          <a:p>
            <a:endParaRPr lang="en-GB" sz="1400" dirty="0"/>
          </a:p>
          <a:p>
            <a:endParaRPr lang="en-GB" sz="1400" dirty="0"/>
          </a:p>
          <a:p>
            <a:endParaRPr lang="en-GB" sz="1400" dirty="0"/>
          </a:p>
        </p:txBody>
      </p:sp>
      <p:graphicFrame>
        <p:nvGraphicFramePr>
          <p:cNvPr id="24" name="Table 23"/>
          <p:cNvGraphicFramePr>
            <a:graphicFrameLocks noGrp="1"/>
          </p:cNvGraphicFramePr>
          <p:nvPr>
            <p:extLst>
              <p:ext uri="{D42A27DB-BD31-4B8C-83A1-F6EECF244321}">
                <p14:modId xmlns:p14="http://schemas.microsoft.com/office/powerpoint/2010/main" val="2602335881"/>
              </p:ext>
            </p:extLst>
          </p:nvPr>
        </p:nvGraphicFramePr>
        <p:xfrm>
          <a:off x="1349830" y="8082116"/>
          <a:ext cx="5027555" cy="2291123"/>
        </p:xfrm>
        <a:graphic>
          <a:graphicData uri="http://schemas.openxmlformats.org/drawingml/2006/table">
            <a:tbl>
              <a:tblPr/>
              <a:tblGrid>
                <a:gridCol w="1690933">
                  <a:extLst>
                    <a:ext uri="{9D8B030D-6E8A-4147-A177-3AD203B41FA5}">
                      <a16:colId xmlns:a16="http://schemas.microsoft.com/office/drawing/2014/main" val="2581868325"/>
                    </a:ext>
                  </a:extLst>
                </a:gridCol>
                <a:gridCol w="1074022">
                  <a:extLst>
                    <a:ext uri="{9D8B030D-6E8A-4147-A177-3AD203B41FA5}">
                      <a16:colId xmlns:a16="http://schemas.microsoft.com/office/drawing/2014/main" val="1639680466"/>
                    </a:ext>
                  </a:extLst>
                </a:gridCol>
                <a:gridCol w="844895">
                  <a:extLst>
                    <a:ext uri="{9D8B030D-6E8A-4147-A177-3AD203B41FA5}">
                      <a16:colId xmlns:a16="http://schemas.microsoft.com/office/drawing/2014/main" val="3076668890"/>
                    </a:ext>
                  </a:extLst>
                </a:gridCol>
                <a:gridCol w="1417705">
                  <a:extLst>
                    <a:ext uri="{9D8B030D-6E8A-4147-A177-3AD203B41FA5}">
                      <a16:colId xmlns:a16="http://schemas.microsoft.com/office/drawing/2014/main" val="3569633777"/>
                    </a:ext>
                  </a:extLst>
                </a:gridCol>
              </a:tblGrid>
              <a:tr h="652091">
                <a:tc>
                  <a:txBody>
                    <a:bodyPr/>
                    <a:lstStyle/>
                    <a:p>
                      <a:r>
                        <a:rPr lang="en-GB" sz="1200" b="1" dirty="0">
                          <a:effectLst/>
                        </a:rPr>
                        <a:t>Description</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Attendance</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Whole Days Lost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Lost Hours of Learning</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514298629"/>
                  </a:ext>
                </a:extLst>
              </a:tr>
              <a:tr h="246555">
                <a:tc>
                  <a:txBody>
                    <a:bodyPr/>
                    <a:lstStyle/>
                    <a:p>
                      <a:r>
                        <a:rPr lang="en-GB" sz="1200" b="1" dirty="0">
                          <a:effectLst/>
                        </a:rPr>
                        <a:t>Excellent</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100 – 99%</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2</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10</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4292828666"/>
                  </a:ext>
                </a:extLst>
              </a:tr>
              <a:tr h="246555">
                <a:tc>
                  <a:txBody>
                    <a:bodyPr/>
                    <a:lstStyle/>
                    <a:p>
                      <a:r>
                        <a:rPr lang="en-GB" sz="1200" b="1" dirty="0">
                          <a:effectLst/>
                        </a:rPr>
                        <a:t>Good</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98 – 96%</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4 – 7.5</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20 – 37.5</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3582443156"/>
                  </a:ext>
                </a:extLst>
              </a:tr>
              <a:tr h="363464">
                <a:tc>
                  <a:txBody>
                    <a:bodyPr/>
                    <a:lstStyle/>
                    <a:p>
                      <a:r>
                        <a:rPr lang="en-GB" sz="1200" b="1" dirty="0">
                          <a:effectLst/>
                        </a:rPr>
                        <a:t>Requires Improvement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91%</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17</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47.5 – 85</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444807135"/>
                  </a:ext>
                </a:extLst>
              </a:tr>
              <a:tr h="363464">
                <a:tc>
                  <a:txBody>
                    <a:bodyPr/>
                    <a:lstStyle/>
                    <a:p>
                      <a:r>
                        <a:rPr lang="en-GB" sz="1200" b="1" dirty="0">
                          <a:solidFill>
                            <a:srgbClr val="FF0000"/>
                          </a:solidFill>
                          <a:effectLst/>
                        </a:rPr>
                        <a:t>Persistent Absentee</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90 – 86%</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19 – 27</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95 – 135</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721385391"/>
                  </a:ext>
                </a:extLst>
              </a:tr>
              <a:tr h="363464">
                <a:tc>
                  <a:txBody>
                    <a:bodyPr/>
                    <a:lstStyle/>
                    <a:p>
                      <a:r>
                        <a:rPr lang="en-GB" sz="1200" b="1" dirty="0">
                          <a:solidFill>
                            <a:srgbClr val="FF0000"/>
                          </a:solidFill>
                          <a:effectLst/>
                        </a:rPr>
                        <a:t>Critical</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85 – 80%</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28.5 – 38</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142.5 – 190</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717815703"/>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129041066"/>
              </p:ext>
            </p:extLst>
          </p:nvPr>
        </p:nvGraphicFramePr>
        <p:xfrm>
          <a:off x="1405534" y="1601018"/>
          <a:ext cx="4450077" cy="5080110"/>
        </p:xfrm>
        <a:graphic>
          <a:graphicData uri="http://schemas.openxmlformats.org/drawingml/2006/table">
            <a:tbl>
              <a:tblPr firstRow="1" bandRow="1">
                <a:tableStyleId>{00A15C55-8517-42AA-B614-E9B94910E393}</a:tableStyleId>
              </a:tblPr>
              <a:tblGrid>
                <a:gridCol w="1004625">
                  <a:extLst>
                    <a:ext uri="{9D8B030D-6E8A-4147-A177-3AD203B41FA5}">
                      <a16:colId xmlns:a16="http://schemas.microsoft.com/office/drawing/2014/main" val="2474386573"/>
                    </a:ext>
                  </a:extLst>
                </a:gridCol>
                <a:gridCol w="1771847">
                  <a:extLst>
                    <a:ext uri="{9D8B030D-6E8A-4147-A177-3AD203B41FA5}">
                      <a16:colId xmlns:a16="http://schemas.microsoft.com/office/drawing/2014/main" val="3596299661"/>
                    </a:ext>
                  </a:extLst>
                </a:gridCol>
                <a:gridCol w="1673605">
                  <a:extLst>
                    <a:ext uri="{9D8B030D-6E8A-4147-A177-3AD203B41FA5}">
                      <a16:colId xmlns:a16="http://schemas.microsoft.com/office/drawing/2014/main" val="2401480876"/>
                    </a:ext>
                  </a:extLst>
                </a:gridCol>
              </a:tblGrid>
              <a:tr h="295799">
                <a:tc>
                  <a:txBody>
                    <a:bodyPr/>
                    <a:lstStyle/>
                    <a:p>
                      <a:endParaRPr lang="en-GB"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1996632"/>
                  </a:ext>
                </a:extLst>
              </a:tr>
              <a:tr h="295799">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400" dirty="0"/>
                        <a:t>A</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dirty="0"/>
                        <a:t>87.9%</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45220378"/>
                  </a:ext>
                </a:extLst>
              </a:tr>
              <a:tr h="295799">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400" dirty="0"/>
                        <a:t>B</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dirty="0"/>
                        <a:t>94.3%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66807510"/>
                  </a:ext>
                </a:extLst>
              </a:tr>
              <a:tr h="29579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400" dirty="0"/>
                        <a:t>C</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dirty="0"/>
                        <a:t>93.3%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37430294"/>
                  </a:ext>
                </a:extLst>
              </a:tr>
              <a:tr h="295799">
                <a:tc>
                  <a:txBody>
                    <a:bodyPr/>
                    <a:lstStyle/>
                    <a:p>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400" dirty="0"/>
                        <a:t>D</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dirty="0"/>
                        <a:t>93.6%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45299066"/>
                  </a:ext>
                </a:extLst>
              </a:tr>
              <a:tr h="32667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t>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b="0" dirty="0">
                          <a:solidFill>
                            <a:schemeClr val="tx1"/>
                          </a:solidFill>
                        </a:rPr>
                        <a:t>93.2%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96673198"/>
                  </a:ext>
                </a:extLst>
              </a:tr>
              <a:tr h="308802">
                <a:tc>
                  <a:txBody>
                    <a:bodyPr/>
                    <a:lstStyle/>
                    <a:p>
                      <a:r>
                        <a:rPr lang="en-GB" sz="1400" dirty="0"/>
                        <a:t>Y3/Y4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t>F</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dirty="0"/>
                        <a:t>93%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69301099"/>
                  </a:ext>
                </a:extLst>
              </a:tr>
              <a:tr h="308802">
                <a:tc>
                  <a:txBody>
                    <a:bodyPr/>
                    <a:lstStyle/>
                    <a:p>
                      <a:r>
                        <a:rPr lang="en-GB" sz="1400" dirty="0"/>
                        <a:t>Y3/Y4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r>
                        <a:rPr lang="en-GB" dirty="0"/>
                        <a:t>G</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pPr algn="ctr"/>
                      <a:r>
                        <a:rPr lang="en-GB" sz="1400" dirty="0"/>
                        <a:t>97.9%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DC52F"/>
                    </a:solidFill>
                  </a:tcPr>
                </a:tc>
                <a:extLst>
                  <a:ext uri="{0D108BD9-81ED-4DB2-BD59-A6C34878D82A}">
                    <a16:rowId xmlns:a16="http://schemas.microsoft.com/office/drawing/2014/main" val="3800443757"/>
                  </a:ext>
                </a:extLst>
              </a:tr>
              <a:tr h="309975">
                <a:tc>
                  <a:txBody>
                    <a:bodyPr/>
                    <a:lstStyle/>
                    <a:p>
                      <a:r>
                        <a:rPr lang="en-GB" sz="1400" dirty="0"/>
                        <a:t>Y3/4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r>
                        <a:rPr lang="en-GB" dirty="0"/>
                        <a:t>H</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pPr algn="ctr"/>
                      <a:r>
                        <a:rPr lang="en-GB" sz="1400" dirty="0"/>
                        <a:t>98.2%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DC52F"/>
                    </a:solidFill>
                  </a:tcPr>
                </a:tc>
                <a:extLst>
                  <a:ext uri="{0D108BD9-81ED-4DB2-BD59-A6C34878D82A}">
                    <a16:rowId xmlns:a16="http://schemas.microsoft.com/office/drawing/2014/main" val="2378426134"/>
                  </a:ext>
                </a:extLst>
              </a:tr>
              <a:tr h="338681">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r>
                        <a:rPr lang="en-GB" dirty="0"/>
                        <a:t>I</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pPr algn="ctr"/>
                      <a:r>
                        <a:rPr lang="en-GB" sz="1400" dirty="0"/>
                        <a:t>96.7%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DC52F"/>
                    </a:solidFill>
                  </a:tcPr>
                </a:tc>
                <a:extLst>
                  <a:ext uri="{0D108BD9-81ED-4DB2-BD59-A6C34878D82A}">
                    <a16:rowId xmlns:a16="http://schemas.microsoft.com/office/drawing/2014/main" val="3713570784"/>
                  </a:ext>
                </a:extLst>
              </a:tr>
              <a:tr h="398977">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t>J</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dirty="0"/>
                        <a:t>91.7%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55413177"/>
                  </a:ext>
                </a:extLst>
              </a:tr>
              <a:tr h="308802">
                <a:tc>
                  <a:txBody>
                    <a:bodyPr/>
                    <a:lstStyle/>
                    <a:p>
                      <a:r>
                        <a:rPr lang="en-GB" sz="1400" dirty="0">
                          <a:solidFill>
                            <a:schemeClr val="tx1"/>
                          </a:solidFill>
                        </a:rPr>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r>
                        <a:rPr lang="en-GB" dirty="0">
                          <a:solidFill>
                            <a:schemeClr val="tx1"/>
                          </a:solidFill>
                        </a:rPr>
                        <a:t>K</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pPr algn="ctr"/>
                      <a:r>
                        <a:rPr lang="en-GB" sz="1400" b="0" u="none" dirty="0">
                          <a:solidFill>
                            <a:schemeClr val="tx1"/>
                          </a:solidFill>
                        </a:rPr>
                        <a:t>96.3%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DC52F"/>
                    </a:solidFill>
                  </a:tcPr>
                </a:tc>
                <a:extLst>
                  <a:ext uri="{0D108BD9-81ED-4DB2-BD59-A6C34878D82A}">
                    <a16:rowId xmlns:a16="http://schemas.microsoft.com/office/drawing/2014/main" val="134150196"/>
                  </a:ext>
                </a:extLst>
              </a:tr>
              <a:tr h="453740">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t>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GB" sz="1400" dirty="0"/>
                        <a:t>93.3%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46885361"/>
                  </a:ext>
                </a:extLst>
              </a:tr>
              <a:tr h="460439">
                <a:tc>
                  <a:txBody>
                    <a:bodyPr/>
                    <a:lstStyle/>
                    <a:p>
                      <a:r>
                        <a:rPr lang="en-GB" sz="1400" dirty="0"/>
                        <a:t>IR</a:t>
                      </a:r>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r>
                        <a:rPr lang="en-GB" dirty="0"/>
                        <a:t>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DC52F"/>
                    </a:solidFill>
                  </a:tcPr>
                </a:tc>
                <a:tc>
                  <a:txBody>
                    <a:bodyPr/>
                    <a:lstStyle/>
                    <a:p>
                      <a:pPr algn="ctr"/>
                      <a:r>
                        <a:rPr lang="en-GB" sz="1400" dirty="0"/>
                        <a:t>96%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DC52F"/>
                    </a:solidFill>
                  </a:tcPr>
                </a:tc>
                <a:extLst>
                  <a:ext uri="{0D108BD9-81ED-4DB2-BD59-A6C34878D82A}">
                    <a16:rowId xmlns:a16="http://schemas.microsoft.com/office/drawing/2014/main" val="3531450659"/>
                  </a:ext>
                </a:extLst>
              </a:tr>
              <a:tr h="295799">
                <a:tc gridSpan="2">
                  <a:txBody>
                    <a:bodyPr/>
                    <a:lstStyle/>
                    <a:p>
                      <a:r>
                        <a:rPr lang="en-GB" sz="1400" b="1" dirty="0"/>
                        <a:t>Whole</a:t>
                      </a:r>
                      <a:r>
                        <a:rPr lang="en-GB" sz="1400" b="1" baseline="0" dirty="0"/>
                        <a:t> School Attendance</a:t>
                      </a:r>
                      <a:endParaRPr lang="en-GB" sz="1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GB" sz="1200" b="1"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t>94.5%</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26664665"/>
                  </a:ext>
                </a:extLst>
              </a:tr>
            </a:tbl>
          </a:graphicData>
        </a:graphic>
      </p:graphicFrame>
    </p:spTree>
    <p:extLst>
      <p:ext uri="{BB962C8B-B14F-4D97-AF65-F5344CB8AC3E}">
        <p14:creationId xmlns:p14="http://schemas.microsoft.com/office/powerpoint/2010/main" val="3887023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D9BC275D881B4AB679B62074545901" ma:contentTypeVersion="15" ma:contentTypeDescription="Create a new document." ma:contentTypeScope="" ma:versionID="b1b1d59c3e9825790b2737fd418f2a1e">
  <xsd:schema xmlns:xsd="http://www.w3.org/2001/XMLSchema" xmlns:xs="http://www.w3.org/2001/XMLSchema" xmlns:p="http://schemas.microsoft.com/office/2006/metadata/properties" xmlns:ns2="5a1b4ccb-f904-46f0-b00e-e01421fdb5a1" xmlns:ns3="b3d2c377-1710-41b2-91f9-3fc28c6780ae" targetNamespace="http://schemas.microsoft.com/office/2006/metadata/properties" ma:root="true" ma:fieldsID="d52bb7193908910bb5e12d56ee86aeb1" ns2:_="" ns3:_="">
    <xsd:import namespace="5a1b4ccb-f904-46f0-b00e-e01421fdb5a1"/>
    <xsd:import namespace="b3d2c377-1710-41b2-91f9-3fc28c6780a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2:MediaServiceSearchPropertie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b4ccb-f904-46f0-b00e-e01421fdb5a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a3be15d-62ab-4747-9cca-abaedad99e2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d2c377-1710-41b2-91f9-3fc28c6780a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657d23e-4758-42ea-ad0b-aa5dcf6100c1}" ma:internalName="TaxCatchAll" ma:showField="CatchAllData" ma:web="b3d2c377-1710-41b2-91f9-3fc28c6780a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B4F46F-161A-4F85-9B24-48D976A5B463}"/>
</file>

<file path=customXml/itemProps2.xml><?xml version="1.0" encoding="utf-8"?>
<ds:datastoreItem xmlns:ds="http://schemas.openxmlformats.org/officeDocument/2006/customXml" ds:itemID="{258203A3-D7CB-408C-9D87-2D24812D2C1C}"/>
</file>

<file path=docProps/app.xml><?xml version="1.0" encoding="utf-8"?>
<Properties xmlns="http://schemas.openxmlformats.org/officeDocument/2006/extended-properties" xmlns:vt="http://schemas.openxmlformats.org/officeDocument/2006/docPropsVTypes">
  <Template>Office Theme</Template>
  <TotalTime>102845</TotalTime>
  <Words>1153</Words>
  <Application>Microsoft Office PowerPoint</Application>
  <PresentationFormat>Custom</PresentationFormat>
  <Paragraphs>225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Chloe Hawkes</cp:lastModifiedBy>
  <cp:revision>2623</cp:revision>
  <cp:lastPrinted>2024-07-05T09:06:47Z</cp:lastPrinted>
  <dcterms:created xsi:type="dcterms:W3CDTF">2020-03-11T09:30:57Z</dcterms:created>
  <dcterms:modified xsi:type="dcterms:W3CDTF">2024-09-23T09:25:26Z</dcterms:modified>
</cp:coreProperties>
</file>