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sldIdLst>
    <p:sldId id="305" r:id="rId2"/>
    <p:sldId id="313" r:id="rId3"/>
    <p:sldId id="317" r:id="rId4"/>
    <p:sldId id="315" r:id="rId5"/>
    <p:sldId id="312" r:id="rId6"/>
    <p:sldId id="319" r:id="rId7"/>
    <p:sldId id="302" r:id="rId8"/>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1B4B"/>
    <a:srgbClr val="BA2464"/>
    <a:srgbClr val="5F5F5F"/>
    <a:srgbClr val="E77A2F"/>
    <a:srgbClr val="FFFFFF"/>
    <a:srgbClr val="C12568"/>
    <a:srgbClr val="232E4F"/>
    <a:srgbClr val="C5E0B4"/>
    <a:srgbClr val="D2609C"/>
    <a:srgbClr val="A11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5332" autoAdjust="0"/>
  </p:normalViewPr>
  <p:slideViewPr>
    <p:cSldViewPr snapToGrid="0" snapToObjects="1">
      <p:cViewPr>
        <p:scale>
          <a:sx n="64" d="100"/>
          <a:sy n="64" d="100"/>
        </p:scale>
        <p:origin x="1764" y="-1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9B5A4DD-2D31-8D43-86FE-7E60E3B024BB}" type="datetimeFigureOut">
              <a:rPr lang="en-US" smtClean="0"/>
              <a:t>1/22/2024</a:t>
            </a:fld>
            <a:endParaRPr lang="en-US" dirty="0"/>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11CFA37-095C-924C-9639-ED93D2352603}" type="slidenum">
              <a:rPr lang="en-US" smtClean="0"/>
              <a:t>‹#›</a:t>
            </a:fld>
            <a:endParaRPr lang="en-US" dirty="0"/>
          </a:p>
        </p:txBody>
      </p:sp>
    </p:spTree>
    <p:extLst>
      <p:ext uri="{BB962C8B-B14F-4D97-AF65-F5344CB8AC3E}">
        <p14:creationId xmlns:p14="http://schemas.microsoft.com/office/powerpoint/2010/main" val="56506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1B1677D-0649-F54F-B408-D4B6AA6262B5}"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360497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B1677D-0649-F54F-B408-D4B6AA6262B5}"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1654021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B1677D-0649-F54F-B408-D4B6AA6262B5}"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389984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B1677D-0649-F54F-B408-D4B6AA6262B5}"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374845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1B1677D-0649-F54F-B408-D4B6AA6262B5}"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233028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1B1677D-0649-F54F-B408-D4B6AA6262B5}" type="datetimeFigureOut">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247468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1B1677D-0649-F54F-B408-D4B6AA6262B5}" type="datetimeFigureOut">
              <a:rPr lang="en-US" smtClean="0"/>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231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1B1677D-0649-F54F-B408-D4B6AA6262B5}" type="datetimeFigureOut">
              <a:rPr lang="en-US" smtClean="0"/>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402163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1677D-0649-F54F-B408-D4B6AA6262B5}" type="datetimeFigureOut">
              <a:rPr lang="en-US" smtClean="0"/>
              <a:t>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3151216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C1B1677D-0649-F54F-B408-D4B6AA6262B5}" type="datetimeFigureOut">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120188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dirty="0"/>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C1B1677D-0649-F54F-B408-D4B6AA6262B5}" type="datetimeFigureOut">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241284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B1677D-0649-F54F-B408-D4B6AA6262B5}" type="datetimeFigureOut">
              <a:rPr lang="en-US" smtClean="0"/>
              <a:t>1/22/2024</a:t>
            </a:fld>
            <a:endParaRPr lang="en-US"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428F390-FBE4-ED4B-8A98-19058BE7DF9B}" type="slidenum">
              <a:rPr lang="en-US" smtClean="0"/>
              <a:t>‹#›</a:t>
            </a:fld>
            <a:endParaRPr lang="en-US" dirty="0"/>
          </a:p>
        </p:txBody>
      </p:sp>
    </p:spTree>
    <p:extLst>
      <p:ext uri="{BB962C8B-B14F-4D97-AF65-F5344CB8AC3E}">
        <p14:creationId xmlns:p14="http://schemas.microsoft.com/office/powerpoint/2010/main" val="3882823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9" name="Rectangle 8"/>
          <p:cNvSpPr/>
          <p:nvPr/>
        </p:nvSpPr>
        <p:spPr>
          <a:xfrm>
            <a:off x="426812" y="1500372"/>
            <a:ext cx="6980289" cy="9025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endParaRPr lang="en-GB" sz="1800" b="0" i="0" dirty="0">
              <a:solidFill>
                <a:srgbClr val="000000"/>
              </a:solidFill>
              <a:effectLst/>
              <a:latin typeface="Aptos" panose="020B0004020202020204" pitchFamily="34" charset="0"/>
            </a:endParaRPr>
          </a:p>
          <a:p>
            <a:pPr algn="l" fontAlgn="base"/>
            <a:endParaRPr lang="en-GB" dirty="0">
              <a:solidFill>
                <a:srgbClr val="000000"/>
              </a:solidFill>
              <a:latin typeface="Aptos" panose="020B0004020202020204" pitchFamily="34" charset="0"/>
            </a:endParaRPr>
          </a:p>
          <a:p>
            <a:pPr algn="l" fontAlgn="base"/>
            <a:endParaRPr lang="en-GB" sz="1800" b="0" i="0" dirty="0">
              <a:solidFill>
                <a:srgbClr val="000000"/>
              </a:solidFill>
              <a:effectLst/>
              <a:latin typeface="Aptos" panose="020B0004020202020204" pitchFamily="34" charset="0"/>
            </a:endParaRPr>
          </a:p>
          <a:p>
            <a:pPr algn="l" fontAlgn="base"/>
            <a:endParaRPr lang="en-GB" dirty="0">
              <a:solidFill>
                <a:srgbClr val="000000"/>
              </a:solidFill>
              <a:latin typeface="Aptos" panose="020B0004020202020204" pitchFamily="34" charset="0"/>
            </a:endParaRPr>
          </a:p>
          <a:p>
            <a:pPr algn="l" fontAlgn="base"/>
            <a:endParaRPr lang="en-GB" sz="1800" b="0" i="0" dirty="0">
              <a:solidFill>
                <a:srgbClr val="000000"/>
              </a:solidFill>
              <a:effectLst/>
              <a:latin typeface="Aptos" panose="020B0004020202020204" pitchFamily="34" charset="0"/>
            </a:endParaRPr>
          </a:p>
          <a:p>
            <a:pPr algn="l" fontAlgn="base"/>
            <a:endParaRPr lang="en-GB" dirty="0">
              <a:solidFill>
                <a:srgbClr val="000000"/>
              </a:solidFill>
              <a:latin typeface="Aptos" panose="020B0004020202020204" pitchFamily="34" charset="0"/>
            </a:endParaRPr>
          </a:p>
          <a:p>
            <a:pPr algn="l" fontAlgn="base"/>
            <a:r>
              <a:rPr lang="en-GB" sz="1800" b="0" i="0" dirty="0">
                <a:solidFill>
                  <a:srgbClr val="000000"/>
                </a:solidFill>
                <a:effectLst/>
                <a:latin typeface="Aptos" panose="020B0004020202020204" pitchFamily="34" charset="0"/>
              </a:rPr>
              <a:t>This week, we were delighted to meet Alison </a:t>
            </a:r>
          </a:p>
          <a:p>
            <a:pPr algn="l" fontAlgn="base"/>
            <a:r>
              <a:rPr lang="en-GB" sz="1800" b="0" i="0" dirty="0">
                <a:solidFill>
                  <a:srgbClr val="000000"/>
                </a:solidFill>
                <a:effectLst/>
                <a:latin typeface="Aptos" panose="020B0004020202020204" pitchFamily="34" charset="0"/>
              </a:rPr>
              <a:t>Cope, a safety campaigner,</a:t>
            </a:r>
            <a:r>
              <a:rPr lang="en-GB" dirty="0">
                <a:solidFill>
                  <a:srgbClr val="000000"/>
                </a:solidFill>
                <a:latin typeface="Aptos" panose="020B0004020202020204" pitchFamily="34" charset="0"/>
              </a:rPr>
              <a:t> </a:t>
            </a:r>
            <a:r>
              <a:rPr lang="en-GB" sz="1800" b="0" i="0" dirty="0">
                <a:solidFill>
                  <a:srgbClr val="000000"/>
                </a:solidFill>
                <a:effectLst/>
                <a:latin typeface="Aptos" panose="020B0004020202020204" pitchFamily="34" charset="0"/>
              </a:rPr>
              <a:t> who holds </a:t>
            </a:r>
          </a:p>
          <a:p>
            <a:pPr algn="l" fontAlgn="base"/>
            <a:r>
              <a:rPr lang="en-GB" sz="1800" b="0" i="0" dirty="0">
                <a:solidFill>
                  <a:srgbClr val="000000"/>
                </a:solidFill>
                <a:effectLst/>
                <a:latin typeface="Aptos" panose="020B0004020202020204" pitchFamily="34" charset="0"/>
              </a:rPr>
              <a:t>assemblies for Year 5 and 6 children across the country as well as working with teenagers, police, charities, school staff and parents to keep children safe.  Alison was delighted with our children’s maturity.</a:t>
            </a:r>
          </a:p>
          <a:p>
            <a:pPr algn="l" fontAlgn="base"/>
            <a:endParaRPr lang="en-GB" dirty="0">
              <a:solidFill>
                <a:srgbClr val="000000"/>
              </a:solidFill>
              <a:latin typeface="Aptos" panose="020B0004020202020204" pitchFamily="34" charset="0"/>
            </a:endParaRPr>
          </a:p>
          <a:p>
            <a:pPr algn="l" fontAlgn="base"/>
            <a:r>
              <a:rPr lang="en-GB" sz="1800" b="1" i="0" dirty="0">
                <a:solidFill>
                  <a:srgbClr val="000000"/>
                </a:solidFill>
                <a:effectLst/>
                <a:latin typeface="Aptos" panose="020B0004020202020204" pitchFamily="34" charset="0"/>
              </a:rPr>
              <a:t>Phonics drop ins</a:t>
            </a:r>
          </a:p>
          <a:p>
            <a:pPr algn="l" fontAlgn="base"/>
            <a:r>
              <a:rPr lang="en-GB" sz="1800" b="0" i="0" dirty="0">
                <a:solidFill>
                  <a:srgbClr val="000000"/>
                </a:solidFill>
                <a:effectLst/>
                <a:latin typeface="Aptos" panose="020B0004020202020204" pitchFamily="34" charset="0"/>
              </a:rPr>
              <a:t>Quick bursts of practice make all the difference for children </a:t>
            </a:r>
            <a:r>
              <a:rPr lang="en-GB" dirty="0">
                <a:solidFill>
                  <a:srgbClr val="000000"/>
                </a:solidFill>
                <a:latin typeface="Aptos" panose="020B0004020202020204" pitchFamily="34" charset="0"/>
              </a:rPr>
              <a:t>learning to read.</a:t>
            </a:r>
            <a:endParaRPr lang="en-GB" sz="1800" b="0" i="0" dirty="0">
              <a:solidFill>
                <a:srgbClr val="000000"/>
              </a:solidFill>
              <a:effectLst/>
              <a:latin typeface="Aptos" panose="020B0004020202020204" pitchFamily="34" charset="0"/>
            </a:endParaRPr>
          </a:p>
          <a:p>
            <a:pPr algn="l" fontAlgn="base"/>
            <a:r>
              <a:rPr lang="en-GB" dirty="0">
                <a:solidFill>
                  <a:srgbClr val="000000"/>
                </a:solidFill>
                <a:latin typeface="Aptos" panose="020B0004020202020204" pitchFamily="34" charset="0"/>
              </a:rPr>
              <a:t>On </a:t>
            </a:r>
            <a:r>
              <a:rPr lang="en-GB" sz="1800" b="0" i="0" dirty="0">
                <a:solidFill>
                  <a:srgbClr val="000000"/>
                </a:solidFill>
                <a:effectLst/>
                <a:latin typeface="Aptos" panose="020B0004020202020204" pitchFamily="34" charset="0"/>
              </a:rPr>
              <a:t>Monday 29</a:t>
            </a:r>
            <a:r>
              <a:rPr lang="en-GB" sz="1800" b="0" i="0" baseline="30000" dirty="0">
                <a:solidFill>
                  <a:srgbClr val="000000"/>
                </a:solidFill>
                <a:effectLst/>
                <a:latin typeface="Aptos" panose="020B0004020202020204" pitchFamily="34" charset="0"/>
              </a:rPr>
              <a:t>th</a:t>
            </a:r>
            <a:r>
              <a:rPr lang="en-GB" sz="1800" b="0" i="0" dirty="0">
                <a:solidFill>
                  <a:srgbClr val="000000"/>
                </a:solidFill>
                <a:effectLst/>
                <a:latin typeface="Aptos" panose="020B0004020202020204" pitchFamily="34" charset="0"/>
              </a:rPr>
              <a:t> January at 2-30pm,    EYFS </a:t>
            </a:r>
            <a:r>
              <a:rPr lang="en-GB" dirty="0">
                <a:solidFill>
                  <a:srgbClr val="000000"/>
                </a:solidFill>
                <a:latin typeface="Aptos" panose="020B0004020202020204" pitchFamily="34" charset="0"/>
              </a:rPr>
              <a:t>p</a:t>
            </a:r>
            <a:r>
              <a:rPr lang="en-GB" sz="1800" b="0" i="0" dirty="0">
                <a:solidFill>
                  <a:srgbClr val="000000"/>
                </a:solidFill>
                <a:effectLst/>
                <a:latin typeface="Aptos" panose="020B0004020202020204" pitchFamily="34" charset="0"/>
              </a:rPr>
              <a:t>arents are invited in to see how we teach phonics in school and how you can support at home.  Please do come as this short session can make a huge difference to your child’s confidence and skills in reading.</a:t>
            </a:r>
          </a:p>
          <a:p>
            <a:pPr algn="l" fontAlgn="base"/>
            <a:endParaRPr lang="en-GB" sz="1800" b="0" i="0" dirty="0">
              <a:solidFill>
                <a:srgbClr val="000000"/>
              </a:solidFill>
              <a:effectLst/>
              <a:latin typeface="Aptos" panose="020B0004020202020204" pitchFamily="34" charset="0"/>
            </a:endParaRPr>
          </a:p>
          <a:p>
            <a:pPr algn="l" fontAlgn="base"/>
            <a:r>
              <a:rPr lang="en-GB" sz="1800" b="0" i="0" dirty="0">
                <a:solidFill>
                  <a:srgbClr val="000000"/>
                </a:solidFill>
                <a:effectLst/>
                <a:latin typeface="Aptos" panose="020B0004020202020204" pitchFamily="34" charset="0"/>
              </a:rPr>
              <a:t>This will be followed up on Wednesday 7</a:t>
            </a:r>
            <a:r>
              <a:rPr lang="en-GB" sz="1800" b="0" i="0" baseline="30000" dirty="0">
                <a:solidFill>
                  <a:srgbClr val="000000"/>
                </a:solidFill>
                <a:effectLst/>
                <a:latin typeface="Aptos" panose="020B0004020202020204" pitchFamily="34" charset="0"/>
              </a:rPr>
              <a:t>th</a:t>
            </a:r>
            <a:r>
              <a:rPr lang="en-GB" sz="1800" b="0" i="0" dirty="0">
                <a:solidFill>
                  <a:srgbClr val="000000"/>
                </a:solidFill>
                <a:effectLst/>
                <a:latin typeface="Aptos" panose="020B0004020202020204" pitchFamily="34" charset="0"/>
              </a:rPr>
              <a:t> February at  9am for EYFS Parents who will be able to practice phonics activities with their children in school.  We really look forward to seeing you.</a:t>
            </a:r>
          </a:p>
          <a:p>
            <a:pPr algn="l" fontAlgn="base"/>
            <a:br>
              <a:rPr lang="en-GB" sz="1800" b="0" i="0" dirty="0">
                <a:solidFill>
                  <a:srgbClr val="000000"/>
                </a:solidFill>
                <a:effectLst/>
                <a:latin typeface="Aptos" panose="020B0004020202020204" pitchFamily="34" charset="0"/>
              </a:rPr>
            </a:br>
            <a:r>
              <a:rPr lang="en-GB" sz="1800" b="0" i="0" dirty="0">
                <a:solidFill>
                  <a:srgbClr val="000000"/>
                </a:solidFill>
                <a:effectLst/>
                <a:latin typeface="Aptos" panose="020B0004020202020204" pitchFamily="34" charset="0"/>
              </a:rPr>
              <a:t>On Monday 5</a:t>
            </a:r>
            <a:r>
              <a:rPr lang="en-GB" sz="1800" b="0" i="0" baseline="30000" dirty="0">
                <a:solidFill>
                  <a:srgbClr val="000000"/>
                </a:solidFill>
                <a:effectLst/>
                <a:latin typeface="Aptos" panose="020B0004020202020204" pitchFamily="34" charset="0"/>
              </a:rPr>
              <a:t>th</a:t>
            </a:r>
            <a:r>
              <a:rPr lang="en-GB" sz="1800" b="0" i="0" dirty="0">
                <a:solidFill>
                  <a:srgbClr val="000000"/>
                </a:solidFill>
                <a:effectLst/>
                <a:latin typeface="Aptos" panose="020B0004020202020204" pitchFamily="34" charset="0"/>
              </a:rPr>
              <a:t> February,  Year 1 parents are invited to meet and discuss the Phonics Screening Check that all Year 1s across the country take in June.  This will help parents be clear about what the check means</a:t>
            </a:r>
            <a:r>
              <a:rPr lang="en-GB" dirty="0">
                <a:solidFill>
                  <a:srgbClr val="000000"/>
                </a:solidFill>
                <a:latin typeface="Aptos" panose="020B0004020202020204" pitchFamily="34" charset="0"/>
              </a:rPr>
              <a:t>, how it’s used and how your child can be best prepared.</a:t>
            </a:r>
          </a:p>
          <a:p>
            <a:pPr algn="l" fontAlgn="base"/>
            <a:endParaRPr lang="en-GB" sz="1800" b="0" i="0" dirty="0">
              <a:solidFill>
                <a:srgbClr val="000000"/>
              </a:solidFill>
              <a:effectLst/>
              <a:latin typeface="Aptos" panose="020B0004020202020204" pitchFamily="34" charset="0"/>
            </a:endParaRPr>
          </a:p>
          <a:p>
            <a:pPr algn="l" fontAlgn="base"/>
            <a:endParaRPr lang="en-GB" dirty="0">
              <a:solidFill>
                <a:srgbClr val="000000"/>
              </a:solidFill>
              <a:latin typeface="Aptos" panose="020B0004020202020204" pitchFamily="34" charset="0"/>
            </a:endParaRPr>
          </a:p>
          <a:p>
            <a:pPr algn="l" fontAlgn="base"/>
            <a:endParaRPr lang="en-GB" sz="1800" b="0" i="0" dirty="0">
              <a:solidFill>
                <a:srgbClr val="000000"/>
              </a:solidFill>
              <a:effectLst/>
              <a:latin typeface="Aptos" panose="020B0004020202020204" pitchFamily="34" charset="0"/>
            </a:endParaRPr>
          </a:p>
          <a:p>
            <a:pPr algn="l" fontAlgn="base"/>
            <a:endParaRPr lang="en-GB" dirty="0">
              <a:solidFill>
                <a:srgbClr val="000000"/>
              </a:solidFill>
              <a:latin typeface="Aptos" panose="020B0004020202020204" pitchFamily="34" charset="0"/>
            </a:endParaRPr>
          </a:p>
          <a:p>
            <a:pPr algn="l" fontAlgn="base"/>
            <a:endParaRPr lang="en-GB" sz="1800" b="0" i="0" dirty="0">
              <a:solidFill>
                <a:srgbClr val="000000"/>
              </a:solidFill>
              <a:effectLst/>
              <a:latin typeface="Aptos" panose="020B0004020202020204" pitchFamily="34" charset="0"/>
            </a:endParaRPr>
          </a:p>
          <a:p>
            <a:pPr algn="l" fontAlgn="base"/>
            <a:endParaRPr lang="en-GB" dirty="0">
              <a:solidFill>
                <a:srgbClr val="000000"/>
              </a:solidFill>
              <a:latin typeface="Aptos" panose="020B0004020202020204" pitchFamily="34" charset="0"/>
            </a:endParaRPr>
          </a:p>
          <a:p>
            <a:pPr algn="l" fontAlgn="base"/>
            <a:endParaRPr lang="en-GB" sz="1800" b="0" i="0" dirty="0">
              <a:solidFill>
                <a:srgbClr val="000000"/>
              </a:solidFill>
              <a:effectLst/>
              <a:latin typeface="Aptos" panose="020B0004020202020204" pitchFamily="34" charset="0"/>
            </a:endParaRPr>
          </a:p>
          <a:p>
            <a:pPr algn="l" fontAlgn="base"/>
            <a:endParaRPr lang="en-GB" dirty="0">
              <a:solidFill>
                <a:srgbClr val="000000"/>
              </a:solidFill>
              <a:latin typeface="Aptos" panose="020B0004020202020204" pitchFamily="34" charset="0"/>
            </a:endParaRPr>
          </a:p>
          <a:p>
            <a:pPr algn="l" fontAlgn="base"/>
            <a:endParaRPr lang="en-GB" sz="1800" b="0" i="0" dirty="0">
              <a:solidFill>
                <a:srgbClr val="000000"/>
              </a:solidFill>
              <a:effectLst/>
              <a:latin typeface="Aptos" panose="020B0004020202020204" pitchFamily="34" charset="0"/>
            </a:endParaRPr>
          </a:p>
          <a:p>
            <a:pPr algn="l" fontAlgn="base"/>
            <a:endParaRPr lang="en-GB" dirty="0">
              <a:solidFill>
                <a:srgbClr val="000000"/>
              </a:solidFill>
              <a:latin typeface="Aptos" panose="020B0004020202020204" pitchFamily="34" charset="0"/>
            </a:endParaRPr>
          </a:p>
          <a:p>
            <a:pPr algn="l" fontAlgn="base"/>
            <a:endParaRPr lang="en-GB" sz="1800" b="0" i="0" dirty="0">
              <a:solidFill>
                <a:srgbClr val="000000"/>
              </a:solidFill>
              <a:effectLst/>
              <a:latin typeface="Aptos" panose="020B0004020202020204" pitchFamily="34" charset="0"/>
            </a:endParaRPr>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pic>
        <p:nvPicPr>
          <p:cNvPr id="22" name="Picture 21">
            <a:extLst>
              <a:ext uri="{FF2B5EF4-FFF2-40B4-BE49-F238E27FC236}">
                <a16:creationId xmlns:a16="http://schemas.microsoft.com/office/drawing/2014/main" id="{A8CCE168-13C2-8B43-80D0-6F2D1A650CD0}"/>
              </a:ext>
            </a:extLst>
          </p:cNvPr>
          <p:cNvPicPr>
            <a:picLocks noChangeAspect="1"/>
          </p:cNvPicPr>
          <p:nvPr/>
        </p:nvPicPr>
        <p:blipFill>
          <a:blip r:embed="rId2"/>
          <a:stretch>
            <a:fillRect/>
          </a:stretch>
        </p:blipFill>
        <p:spPr>
          <a:xfrm>
            <a:off x="678024" y="88202"/>
            <a:ext cx="1700530" cy="520421"/>
          </a:xfrm>
          <a:prstGeom prst="rect">
            <a:avLst/>
          </a:prstGeom>
        </p:spPr>
      </p:pic>
      <p:sp>
        <p:nvSpPr>
          <p:cNvPr id="7" name="AutoShape 2" descr="2,088 World Book Day Stock Photos, Pictures &amp; Royalty-Free Images - iStock  | World book day costumes, World book day 2021, World book day childr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TextBox 9"/>
          <p:cNvSpPr txBox="1"/>
          <p:nvPr/>
        </p:nvSpPr>
        <p:spPr>
          <a:xfrm>
            <a:off x="527026" y="550710"/>
            <a:ext cx="3271116" cy="954107"/>
          </a:xfrm>
          <a:prstGeom prst="rect">
            <a:avLst/>
          </a:prstGeom>
          <a:noFill/>
        </p:spPr>
        <p:txBody>
          <a:bodyPr wrap="square" rtlCol="0">
            <a:spAutoFit/>
          </a:bodyPr>
          <a:lstStyle/>
          <a:p>
            <a:r>
              <a:rPr lang="en-GB" sz="3600" b="1" dirty="0">
                <a:solidFill>
                  <a:schemeClr val="bg1">
                    <a:lumMod val="95000"/>
                  </a:schemeClr>
                </a:solidFill>
              </a:rPr>
              <a:t>NEWSLETTER</a:t>
            </a:r>
          </a:p>
          <a:p>
            <a:r>
              <a:rPr lang="en-GB" sz="2000" b="1" dirty="0">
                <a:solidFill>
                  <a:schemeClr val="bg1">
                    <a:lumMod val="95000"/>
                  </a:schemeClr>
                </a:solidFill>
              </a:rPr>
              <a:t>19</a:t>
            </a:r>
            <a:r>
              <a:rPr lang="en-GB" sz="2000" b="1" baseline="30000" dirty="0">
                <a:solidFill>
                  <a:schemeClr val="bg1">
                    <a:lumMod val="95000"/>
                  </a:schemeClr>
                </a:solidFill>
              </a:rPr>
              <a:t>th</a:t>
            </a:r>
            <a:r>
              <a:rPr lang="en-GB" sz="2000" b="1" dirty="0">
                <a:solidFill>
                  <a:schemeClr val="bg1">
                    <a:lumMod val="95000"/>
                  </a:schemeClr>
                </a:solidFill>
              </a:rPr>
              <a:t> January 2024</a:t>
            </a:r>
          </a:p>
        </p:txBody>
      </p:sp>
      <p:sp>
        <p:nvSpPr>
          <p:cNvPr id="31" name="AutoShape 5" descr="after-school-club-clipart-7 - Murtoa Colle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765175" y="7137642"/>
            <a:ext cx="2237873" cy="369332"/>
          </a:xfrm>
          <a:prstGeom prst="rect">
            <a:avLst/>
          </a:prstGeom>
          <a:noFill/>
        </p:spPr>
        <p:txBody>
          <a:bodyPr wrap="square" rtlCol="0">
            <a:spAutoFit/>
          </a:bodyPr>
          <a:lstStyle/>
          <a:p>
            <a:endParaRPr lang="en-GB" dirty="0"/>
          </a:p>
        </p:txBody>
      </p:sp>
      <p:sp>
        <p:nvSpPr>
          <p:cNvPr id="18" name="AutoShape 2" descr="Sports Day | Corpus Christi Catholic Schoo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TextBox 14"/>
          <p:cNvSpPr txBox="1"/>
          <p:nvPr/>
        </p:nvSpPr>
        <p:spPr>
          <a:xfrm>
            <a:off x="155575" y="1514319"/>
            <a:ext cx="7145338" cy="307777"/>
          </a:xfrm>
          <a:prstGeom prst="rect">
            <a:avLst/>
          </a:prstGeom>
          <a:noFill/>
        </p:spPr>
        <p:txBody>
          <a:bodyPr wrap="square" rtlCol="0">
            <a:spAutoFit/>
          </a:bodyPr>
          <a:lstStyle/>
          <a:p>
            <a:endParaRPr lang="en-GB" sz="1400" dirty="0">
              <a:solidFill>
                <a:srgbClr val="7030A0"/>
              </a:solidFill>
            </a:endParaRPr>
          </a:p>
        </p:txBody>
      </p:sp>
      <p:sp>
        <p:nvSpPr>
          <p:cNvPr id="4" name="TextBox 3"/>
          <p:cNvSpPr txBox="1"/>
          <p:nvPr/>
        </p:nvSpPr>
        <p:spPr>
          <a:xfrm>
            <a:off x="460375" y="1009623"/>
            <a:ext cx="7317128" cy="1384995"/>
          </a:xfrm>
          <a:prstGeom prst="rect">
            <a:avLst/>
          </a:prstGeom>
          <a:noFill/>
        </p:spPr>
        <p:txBody>
          <a:bodyPr wrap="square" rtlCol="0">
            <a:spAutoFit/>
          </a:bodyPr>
          <a:lstStyle/>
          <a:p>
            <a:endParaRPr lang="en-GB" sz="1400" b="1" u="sng" dirty="0">
              <a:solidFill>
                <a:schemeClr val="accent1">
                  <a:lumMod val="75000"/>
                </a:schemeClr>
              </a:solidFill>
              <a:latin typeface="Candara Light" panose="020E0502030303020204" pitchFamily="34" charset="0"/>
            </a:endParaRPr>
          </a:p>
          <a:p>
            <a:endParaRPr lang="en-GB" sz="1400" b="1" u="sng" dirty="0">
              <a:solidFill>
                <a:schemeClr val="accent1">
                  <a:lumMod val="75000"/>
                </a:schemeClr>
              </a:solidFill>
              <a:latin typeface="Candara Light" panose="020E0502030303020204" pitchFamily="34" charset="0"/>
            </a:endParaRPr>
          </a:p>
          <a:p>
            <a:endParaRPr lang="en-GB" sz="1400" b="1" u="sng" dirty="0">
              <a:solidFill>
                <a:schemeClr val="accent1">
                  <a:lumMod val="75000"/>
                </a:schemeClr>
              </a:solidFill>
              <a:latin typeface="Candara Light" panose="020E0502030303020204" pitchFamily="34" charset="0"/>
            </a:endParaRPr>
          </a:p>
          <a:p>
            <a:r>
              <a:rPr lang="en-GB" sz="1400" b="1" u="sng" dirty="0">
                <a:solidFill>
                  <a:schemeClr val="accent1">
                    <a:lumMod val="50000"/>
                  </a:schemeClr>
                </a:solidFill>
                <a:latin typeface="Arial" panose="020B0604020202020204" pitchFamily="34" charset="0"/>
                <a:cs typeface="Arial" panose="020B0604020202020204" pitchFamily="34" charset="0"/>
              </a:rPr>
              <a:t>A message from Mrs Gibson:</a:t>
            </a:r>
          </a:p>
          <a:p>
            <a:endParaRPr lang="en-GB" sz="1400" u="sng" dirty="0">
              <a:latin typeface="Candara Light" panose="020E0502030303020204" pitchFamily="34" charset="0"/>
            </a:endParaRPr>
          </a:p>
          <a:p>
            <a:endParaRPr lang="en-GB" sz="1400" dirty="0">
              <a:solidFill>
                <a:schemeClr val="accent5">
                  <a:lumMod val="75000"/>
                </a:schemeClr>
              </a:solidFill>
              <a:latin typeface="Bahnschrift Light SemiCondensed" panose="020B0502040204020203"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7314"/>
          <a:stretch/>
        </p:blipFill>
        <p:spPr>
          <a:xfrm rot="5400000">
            <a:off x="5759117" y="9002359"/>
            <a:ext cx="1616947" cy="1466642"/>
          </a:xfrm>
          <a:prstGeom prst="rect">
            <a:avLst/>
          </a:prstGeom>
        </p:spPr>
      </p:pic>
      <p:sp>
        <p:nvSpPr>
          <p:cNvPr id="6" name="TextBox 5"/>
          <p:cNvSpPr txBox="1"/>
          <p:nvPr/>
        </p:nvSpPr>
        <p:spPr>
          <a:xfrm>
            <a:off x="1971261" y="9378007"/>
            <a:ext cx="3402376" cy="830997"/>
          </a:xfrm>
          <a:prstGeom prst="rect">
            <a:avLst/>
          </a:prstGeom>
          <a:noFill/>
        </p:spPr>
        <p:txBody>
          <a:bodyPr wrap="square" rtlCol="0">
            <a:spAutoFit/>
          </a:bodyPr>
          <a:lstStyle/>
          <a:p>
            <a:pPr algn="ctr"/>
            <a:r>
              <a:rPr lang="en-GB" sz="1600" b="1" dirty="0">
                <a:solidFill>
                  <a:srgbClr val="FF0000"/>
                </a:solidFill>
              </a:rPr>
              <a:t>Well done to Alarnie who won the attendance gift card for 100% attendance!</a:t>
            </a:r>
          </a:p>
        </p:txBody>
      </p:sp>
      <p:pic>
        <p:nvPicPr>
          <p:cNvPr id="8" name="Picture 7" descr="A colorful rectangular poster with text&#10;&#10;Description automatically generated with medium confidence">
            <a:extLst>
              <a:ext uri="{FF2B5EF4-FFF2-40B4-BE49-F238E27FC236}">
                <a16:creationId xmlns:a16="http://schemas.microsoft.com/office/drawing/2014/main" id="{919B4C65-0E91-1ECE-C4DB-7F444C5B07D0}"/>
              </a:ext>
            </a:extLst>
          </p:cNvPr>
          <p:cNvPicPr>
            <a:picLocks noChangeAspect="1"/>
          </p:cNvPicPr>
          <p:nvPr/>
        </p:nvPicPr>
        <p:blipFill>
          <a:blip r:embed="rId4"/>
          <a:stretch>
            <a:fillRect/>
          </a:stretch>
        </p:blipFill>
        <p:spPr>
          <a:xfrm>
            <a:off x="4951413" y="206242"/>
            <a:ext cx="2501900" cy="2597150"/>
          </a:xfrm>
          <a:prstGeom prst="rect">
            <a:avLst/>
          </a:prstGeom>
        </p:spPr>
      </p:pic>
    </p:spTree>
    <p:extLst>
      <p:ext uri="{BB962C8B-B14F-4D97-AF65-F5344CB8AC3E}">
        <p14:creationId xmlns:p14="http://schemas.microsoft.com/office/powerpoint/2010/main" val="1660369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2" name="Rectangle 1"/>
          <p:cNvSpPr/>
          <p:nvPr/>
        </p:nvSpPr>
        <p:spPr>
          <a:xfrm>
            <a:off x="307975" y="160338"/>
            <a:ext cx="6966282" cy="1032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sp>
        <p:nvSpPr>
          <p:cNvPr id="7" name="AutoShape 2" descr="2,088 World Book Day Stock Photos, Pictures &amp; Royalty-Free Images - iStock  | World book day costumes, World book day 2021, World book day childr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AutoShape 5" descr="after-school-club-clipart-7 - Murtoa Colle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811135" y="6028094"/>
            <a:ext cx="2237873" cy="369332"/>
          </a:xfrm>
          <a:prstGeom prst="rect">
            <a:avLst/>
          </a:prstGeom>
          <a:noFill/>
        </p:spPr>
        <p:txBody>
          <a:bodyPr wrap="square" rtlCol="0">
            <a:spAutoFit/>
          </a:bodyPr>
          <a:lstStyle/>
          <a:p>
            <a:endParaRPr lang="en-GB" dirty="0"/>
          </a:p>
        </p:txBody>
      </p:sp>
      <p:sp>
        <p:nvSpPr>
          <p:cNvPr id="30" name="TextBox 29"/>
          <p:cNvSpPr txBox="1"/>
          <p:nvPr/>
        </p:nvSpPr>
        <p:spPr>
          <a:xfrm>
            <a:off x="389043" y="1320440"/>
            <a:ext cx="6766964" cy="446276"/>
          </a:xfrm>
          <a:prstGeom prst="rect">
            <a:avLst/>
          </a:prstGeom>
          <a:noFill/>
        </p:spPr>
        <p:txBody>
          <a:bodyPr wrap="square" rtlCol="0">
            <a:spAutoFit/>
          </a:bodyPr>
          <a:lstStyle/>
          <a:p>
            <a:pPr algn="just"/>
            <a:r>
              <a:rPr lang="en-US" sz="1200" dirty="0"/>
              <a:t> </a:t>
            </a:r>
          </a:p>
          <a:p>
            <a:pPr algn="just"/>
            <a:endParaRPr lang="en-US" sz="1100" dirty="0"/>
          </a:p>
        </p:txBody>
      </p:sp>
      <p:sp>
        <p:nvSpPr>
          <p:cNvPr id="18" name="AutoShape 2" descr="Sports Day | Corpus Christi Catholic Schoo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p:cNvSpPr txBox="1"/>
          <p:nvPr/>
        </p:nvSpPr>
        <p:spPr>
          <a:xfrm>
            <a:off x="811135" y="8545440"/>
            <a:ext cx="6210177" cy="658906"/>
          </a:xfrm>
          <a:prstGeom prst="rect">
            <a:avLst/>
          </a:prstGeom>
          <a:noFill/>
        </p:spPr>
        <p:txBody>
          <a:bodyPr wrap="square" rtlCol="0">
            <a:spAutoFit/>
          </a:bodyPr>
          <a:lstStyle/>
          <a:p>
            <a:endParaRPr lang="en-GB" dirty="0"/>
          </a:p>
        </p:txBody>
      </p:sp>
      <p:sp>
        <p:nvSpPr>
          <p:cNvPr id="3" name="Rectangle 2"/>
          <p:cNvSpPr/>
          <p:nvPr/>
        </p:nvSpPr>
        <p:spPr>
          <a:xfrm>
            <a:off x="5222519" y="4718375"/>
            <a:ext cx="1198044" cy="1295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EE9D7A8-A08F-624E-5A75-2BDE4D2D7AE8}"/>
              </a:ext>
            </a:extLst>
          </p:cNvPr>
          <p:cNvPicPr>
            <a:picLocks noChangeAspect="1"/>
          </p:cNvPicPr>
          <p:nvPr/>
        </p:nvPicPr>
        <p:blipFill>
          <a:blip r:embed="rId2"/>
          <a:stretch>
            <a:fillRect/>
          </a:stretch>
        </p:blipFill>
        <p:spPr>
          <a:xfrm>
            <a:off x="389043" y="769937"/>
            <a:ext cx="6805049" cy="9609139"/>
          </a:xfrm>
          <a:prstGeom prst="rect">
            <a:avLst/>
          </a:prstGeom>
        </p:spPr>
      </p:pic>
      <p:sp>
        <p:nvSpPr>
          <p:cNvPr id="8" name="TextBox 7">
            <a:extLst>
              <a:ext uri="{FF2B5EF4-FFF2-40B4-BE49-F238E27FC236}">
                <a16:creationId xmlns:a16="http://schemas.microsoft.com/office/drawing/2014/main" id="{569E4F6D-98BB-4AF1-417B-1CA1B00E12D3}"/>
              </a:ext>
            </a:extLst>
          </p:cNvPr>
          <p:cNvSpPr txBox="1"/>
          <p:nvPr/>
        </p:nvSpPr>
        <p:spPr>
          <a:xfrm>
            <a:off x="329799" y="35893"/>
            <a:ext cx="6617101" cy="707886"/>
          </a:xfrm>
          <a:prstGeom prst="rect">
            <a:avLst/>
          </a:prstGeom>
          <a:noFill/>
        </p:spPr>
        <p:txBody>
          <a:bodyPr wrap="square" rtlCol="0">
            <a:spAutoFit/>
          </a:bodyPr>
          <a:lstStyle/>
          <a:p>
            <a:r>
              <a:rPr lang="en-US" sz="4000" dirty="0">
                <a:solidFill>
                  <a:srgbClr val="C00000"/>
                </a:solidFill>
              </a:rPr>
              <a:t>What we’re all about:</a:t>
            </a:r>
            <a:endParaRPr lang="en-US" sz="4000" kern="1200" dirty="0">
              <a:solidFill>
                <a:srgbClr val="C00000"/>
              </a:solidFill>
              <a:latin typeface="+mn-lt"/>
              <a:ea typeface="+mn-ea"/>
              <a:cs typeface="+mn-cs"/>
            </a:endParaRPr>
          </a:p>
        </p:txBody>
      </p:sp>
    </p:spTree>
    <p:extLst>
      <p:ext uri="{BB962C8B-B14F-4D97-AF65-F5344CB8AC3E}">
        <p14:creationId xmlns:p14="http://schemas.microsoft.com/office/powerpoint/2010/main" val="684090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9" name="Rectangle 8"/>
          <p:cNvSpPr/>
          <p:nvPr/>
        </p:nvSpPr>
        <p:spPr>
          <a:xfrm>
            <a:off x="155575" y="1586214"/>
            <a:ext cx="7317128" cy="9025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endParaRPr lang="en-GB" sz="1800" b="1" i="0" dirty="0">
              <a:solidFill>
                <a:srgbClr val="000000"/>
              </a:solidFill>
              <a:effectLst/>
              <a:latin typeface="Aptos" panose="020B0004020202020204" pitchFamily="34" charset="0"/>
            </a:endParaRPr>
          </a:p>
          <a:p>
            <a:pPr algn="l" fontAlgn="base"/>
            <a:endParaRPr lang="en-GB" b="1" dirty="0">
              <a:solidFill>
                <a:srgbClr val="000000"/>
              </a:solidFill>
              <a:latin typeface="Aptos" panose="020B0004020202020204" pitchFamily="34" charset="0"/>
            </a:endParaRPr>
          </a:p>
          <a:p>
            <a:pPr algn="l" fontAlgn="base"/>
            <a:endParaRPr lang="en-GB" sz="1800" b="1" i="0" dirty="0">
              <a:solidFill>
                <a:srgbClr val="000000"/>
              </a:solidFill>
              <a:effectLst/>
              <a:latin typeface="Aptos" panose="020B0004020202020204" pitchFamily="34" charset="0"/>
            </a:endParaRPr>
          </a:p>
          <a:p>
            <a:pPr algn="l" fontAlgn="base"/>
            <a:endParaRPr lang="en-GB" b="1" dirty="0">
              <a:solidFill>
                <a:srgbClr val="000000"/>
              </a:solidFill>
              <a:latin typeface="Aptos" panose="020B0004020202020204" pitchFamily="34" charset="0"/>
            </a:endParaRPr>
          </a:p>
          <a:p>
            <a:pPr algn="l" fontAlgn="base"/>
            <a:endParaRPr lang="en-GB" sz="1800" b="1" i="0" dirty="0">
              <a:solidFill>
                <a:srgbClr val="000000"/>
              </a:solidFill>
              <a:effectLst/>
              <a:latin typeface="Aptos" panose="020B0004020202020204" pitchFamily="34" charset="0"/>
            </a:endParaRPr>
          </a:p>
          <a:p>
            <a:pPr algn="l" fontAlgn="base"/>
            <a:endParaRPr lang="en-GB" b="1" dirty="0">
              <a:solidFill>
                <a:srgbClr val="000000"/>
              </a:solidFill>
              <a:latin typeface="Aptos" panose="020B0004020202020204" pitchFamily="34" charset="0"/>
            </a:endParaRPr>
          </a:p>
          <a:p>
            <a:pPr algn="l" fontAlgn="base"/>
            <a:endParaRPr lang="en-GB" sz="1800" b="1" i="0" dirty="0">
              <a:solidFill>
                <a:srgbClr val="000000"/>
              </a:solidFill>
              <a:effectLst/>
              <a:latin typeface="Aptos" panose="020B0004020202020204" pitchFamily="34" charset="0"/>
            </a:endParaRPr>
          </a:p>
          <a:p>
            <a:pPr algn="l" fontAlgn="base"/>
            <a:endParaRPr lang="en-GB" b="1" dirty="0">
              <a:solidFill>
                <a:srgbClr val="000000"/>
              </a:solidFill>
              <a:latin typeface="Aptos" panose="020B0004020202020204" pitchFamily="34" charset="0"/>
            </a:endParaRPr>
          </a:p>
          <a:p>
            <a:pPr algn="l" fontAlgn="base"/>
            <a:endParaRPr lang="en-GB" sz="1800" b="0" i="0" dirty="0">
              <a:solidFill>
                <a:srgbClr val="000000"/>
              </a:solidFill>
              <a:effectLst/>
              <a:latin typeface="Aptos" panose="020B0004020202020204" pitchFamily="34" charset="0"/>
            </a:endParaRPr>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pic>
        <p:nvPicPr>
          <p:cNvPr id="22" name="Picture 21">
            <a:extLst>
              <a:ext uri="{FF2B5EF4-FFF2-40B4-BE49-F238E27FC236}">
                <a16:creationId xmlns:a16="http://schemas.microsoft.com/office/drawing/2014/main" id="{A8CCE168-13C2-8B43-80D0-6F2D1A650CD0}"/>
              </a:ext>
            </a:extLst>
          </p:cNvPr>
          <p:cNvPicPr>
            <a:picLocks noChangeAspect="1"/>
          </p:cNvPicPr>
          <p:nvPr/>
        </p:nvPicPr>
        <p:blipFill>
          <a:blip r:embed="rId2"/>
          <a:stretch>
            <a:fillRect/>
          </a:stretch>
        </p:blipFill>
        <p:spPr>
          <a:xfrm>
            <a:off x="678024" y="88202"/>
            <a:ext cx="1700530" cy="520421"/>
          </a:xfrm>
          <a:prstGeom prst="rect">
            <a:avLst/>
          </a:prstGeom>
        </p:spPr>
      </p:pic>
      <p:sp>
        <p:nvSpPr>
          <p:cNvPr id="7" name="AutoShape 2" descr="2,088 World Book Day Stock Photos, Pictures &amp; Royalty-Free Images - iStock  | World book day costumes, World book day 2021, World book day childr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AutoShape 5" descr="after-school-club-clipart-7 - Murtoa Colle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765175" y="7137642"/>
            <a:ext cx="2237873" cy="369332"/>
          </a:xfrm>
          <a:prstGeom prst="rect">
            <a:avLst/>
          </a:prstGeom>
          <a:noFill/>
        </p:spPr>
        <p:txBody>
          <a:bodyPr wrap="square" rtlCol="0">
            <a:spAutoFit/>
          </a:bodyPr>
          <a:lstStyle/>
          <a:p>
            <a:endParaRPr lang="en-GB" dirty="0"/>
          </a:p>
        </p:txBody>
      </p:sp>
      <p:sp>
        <p:nvSpPr>
          <p:cNvPr id="18" name="AutoShape 2" descr="Sports Day | Corpus Christi Catholic Schoo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TextBox 24"/>
          <p:cNvSpPr txBox="1"/>
          <p:nvPr/>
        </p:nvSpPr>
        <p:spPr>
          <a:xfrm>
            <a:off x="155575" y="1490088"/>
            <a:ext cx="4978685" cy="1538883"/>
          </a:xfrm>
          <a:prstGeom prst="rect">
            <a:avLst/>
          </a:prstGeom>
          <a:noFill/>
          <a:ln>
            <a:noFill/>
          </a:ln>
        </p:spPr>
        <p:txBody>
          <a:bodyPr wrap="square" rtlCol="0">
            <a:spAutoFit/>
          </a:bodyPr>
          <a:lstStyle/>
          <a:p>
            <a:pPr algn="just" fontAlgn="base"/>
            <a:endParaRPr lang="en-GB" sz="1200" dirty="0">
              <a:solidFill>
                <a:schemeClr val="accent5">
                  <a:lumMod val="75000"/>
                </a:schemeClr>
              </a:solidFill>
              <a:latin typeface="Constantia" panose="02030602050306030303" pitchFamily="18" charset="0"/>
            </a:endParaRPr>
          </a:p>
          <a:p>
            <a:pPr algn="just" fontAlgn="base"/>
            <a:endParaRPr lang="en-GB" sz="1600" dirty="0">
              <a:solidFill>
                <a:schemeClr val="accent2">
                  <a:lumMod val="75000"/>
                </a:schemeClr>
              </a:solidFill>
              <a:latin typeface="Constantia" panose="02030602050306030303" pitchFamily="18" charset="0"/>
            </a:endParaRPr>
          </a:p>
          <a:p>
            <a:pPr algn="just" fontAlgn="base"/>
            <a:endParaRPr lang="en-GB" sz="1600" dirty="0">
              <a:solidFill>
                <a:schemeClr val="accent2">
                  <a:lumMod val="75000"/>
                </a:schemeClr>
              </a:solidFill>
              <a:latin typeface="Constantia" panose="02030602050306030303" pitchFamily="18" charset="0"/>
            </a:endParaRPr>
          </a:p>
          <a:p>
            <a:pPr algn="just" fontAlgn="base"/>
            <a:endParaRPr lang="en-GB" sz="1600" dirty="0">
              <a:solidFill>
                <a:schemeClr val="accent2">
                  <a:lumMod val="75000"/>
                </a:schemeClr>
              </a:solidFill>
              <a:latin typeface="Constantia" panose="02030602050306030303" pitchFamily="18" charset="0"/>
            </a:endParaRPr>
          </a:p>
          <a:p>
            <a:pPr algn="just" fontAlgn="base"/>
            <a:endParaRPr lang="en-GB" sz="1600" dirty="0">
              <a:solidFill>
                <a:schemeClr val="accent2">
                  <a:lumMod val="75000"/>
                </a:schemeClr>
              </a:solidFill>
              <a:latin typeface="Constantia" panose="02030602050306030303" pitchFamily="18" charset="0"/>
            </a:endParaRPr>
          </a:p>
          <a:p>
            <a:pPr algn="just" fontAlgn="base"/>
            <a:r>
              <a:rPr lang="en-GB" dirty="0">
                <a:solidFill>
                  <a:schemeClr val="accent2">
                    <a:lumMod val="75000"/>
                  </a:schemeClr>
                </a:solidFill>
                <a:latin typeface="Constantia" panose="02030602050306030303" pitchFamily="18" charset="0"/>
              </a:rPr>
              <a:t>     </a:t>
            </a:r>
          </a:p>
        </p:txBody>
      </p:sp>
      <p:pic>
        <p:nvPicPr>
          <p:cNvPr id="1026"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032" y="1658530"/>
            <a:ext cx="5994213" cy="848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11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sp>
        <p:nvSpPr>
          <p:cNvPr id="7" name="AutoShape 2" descr="2,088 World Book Day Stock Photos, Pictures &amp; Royalty-Free Images - iStock  | World book day costumes, World book day 2021, World book day childr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AutoShape 5" descr="after-school-club-clipart-7 - Murtoa Colle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765175" y="7137642"/>
            <a:ext cx="2237873" cy="369332"/>
          </a:xfrm>
          <a:prstGeom prst="rect">
            <a:avLst/>
          </a:prstGeom>
          <a:noFill/>
        </p:spPr>
        <p:txBody>
          <a:bodyPr wrap="square" rtlCol="0">
            <a:spAutoFit/>
          </a:bodyPr>
          <a:lstStyle/>
          <a:p>
            <a:endParaRPr lang="en-GB" dirty="0"/>
          </a:p>
        </p:txBody>
      </p:sp>
      <p:sp>
        <p:nvSpPr>
          <p:cNvPr id="18" name="AutoShape 2" descr="Sports Day | Corpus Christi Catholic Schoo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p:cNvSpPr txBox="1"/>
          <p:nvPr/>
        </p:nvSpPr>
        <p:spPr>
          <a:xfrm>
            <a:off x="765175" y="9654988"/>
            <a:ext cx="6210177" cy="658906"/>
          </a:xfrm>
          <a:prstGeom prst="rect">
            <a:avLst/>
          </a:prstGeom>
          <a:noFill/>
        </p:spPr>
        <p:txBody>
          <a:bodyPr wrap="square" rtlCol="0">
            <a:spAutoFit/>
          </a:bodyPr>
          <a:lstStyle/>
          <a:p>
            <a:endParaRPr lang="en-GB" dirty="0"/>
          </a:p>
        </p:txBody>
      </p:sp>
      <p:pic>
        <p:nvPicPr>
          <p:cNvPr id="2" name="Picture 1"/>
          <p:cNvPicPr>
            <a:picLocks noChangeAspect="1"/>
          </p:cNvPicPr>
          <p:nvPr/>
        </p:nvPicPr>
        <p:blipFill>
          <a:blip r:embed="rId2"/>
          <a:stretch>
            <a:fillRect/>
          </a:stretch>
        </p:blipFill>
        <p:spPr>
          <a:xfrm>
            <a:off x="231418" y="312736"/>
            <a:ext cx="7145687" cy="10135629"/>
          </a:xfrm>
          <a:prstGeom prst="rect">
            <a:avLst/>
          </a:prstGeom>
        </p:spPr>
      </p:pic>
    </p:spTree>
    <p:extLst>
      <p:ext uri="{BB962C8B-B14F-4D97-AF65-F5344CB8AC3E}">
        <p14:creationId xmlns:p14="http://schemas.microsoft.com/office/powerpoint/2010/main" val="3792926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B50CDD0-597C-6649-A39C-F1FB6ABD1F1B}"/>
              </a:ext>
            </a:extLst>
          </p:cNvPr>
          <p:cNvSpPr/>
          <p:nvPr/>
        </p:nvSpPr>
        <p:spPr>
          <a:xfrm>
            <a:off x="-8254" y="-14230"/>
            <a:ext cx="7559675" cy="1621962"/>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4" name="TextBox 3"/>
          <p:cNvSpPr txBox="1"/>
          <p:nvPr/>
        </p:nvSpPr>
        <p:spPr>
          <a:xfrm>
            <a:off x="3798461" y="2628099"/>
            <a:ext cx="3087132" cy="784830"/>
          </a:xfrm>
          <a:prstGeom prst="rect">
            <a:avLst/>
          </a:prstGeom>
          <a:noFill/>
        </p:spPr>
        <p:txBody>
          <a:bodyPr wrap="square" rtlCol="0">
            <a:spAutoFit/>
          </a:bodyPr>
          <a:lstStyle/>
          <a:p>
            <a:pPr algn="just"/>
            <a:endParaRPr lang="en-US" sz="1100" dirty="0"/>
          </a:p>
          <a:p>
            <a:pPr algn="just"/>
            <a:endParaRPr lang="en-US" sz="1100" dirty="0"/>
          </a:p>
          <a:p>
            <a:pPr algn="just"/>
            <a:endParaRPr lang="en-US" sz="1100" b="1" u="sng" dirty="0"/>
          </a:p>
          <a:p>
            <a:pPr fontAlgn="base"/>
            <a:endParaRPr lang="en-US" sz="1100" dirty="0"/>
          </a:p>
        </p:txBody>
      </p:sp>
      <p:sp>
        <p:nvSpPr>
          <p:cNvPr id="15" name="Rectangle 14">
            <a:extLst>
              <a:ext uri="{FF2B5EF4-FFF2-40B4-BE49-F238E27FC236}">
                <a16:creationId xmlns:a16="http://schemas.microsoft.com/office/drawing/2014/main" id="{5B50CDD0-597C-6649-A39C-F1FB6ABD1F1B}"/>
              </a:ext>
            </a:extLst>
          </p:cNvPr>
          <p:cNvSpPr/>
          <p:nvPr/>
        </p:nvSpPr>
        <p:spPr>
          <a:xfrm>
            <a:off x="-1" y="187491"/>
            <a:ext cx="384993" cy="10504322"/>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 name="Rectangle 16">
            <a:extLst>
              <a:ext uri="{FF2B5EF4-FFF2-40B4-BE49-F238E27FC236}">
                <a16:creationId xmlns:a16="http://schemas.microsoft.com/office/drawing/2014/main" id="{5B50CDD0-597C-6649-A39C-F1FB6ABD1F1B}"/>
              </a:ext>
            </a:extLst>
          </p:cNvPr>
          <p:cNvSpPr/>
          <p:nvPr/>
        </p:nvSpPr>
        <p:spPr>
          <a:xfrm>
            <a:off x="7068820" y="-40606"/>
            <a:ext cx="490854" cy="10511007"/>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1" name="Rectangle 20">
            <a:extLst>
              <a:ext uri="{FF2B5EF4-FFF2-40B4-BE49-F238E27FC236}">
                <a16:creationId xmlns:a16="http://schemas.microsoft.com/office/drawing/2014/main" id="{5B50CDD0-597C-6649-A39C-F1FB6ABD1F1B}"/>
              </a:ext>
            </a:extLst>
          </p:cNvPr>
          <p:cNvSpPr/>
          <p:nvPr/>
        </p:nvSpPr>
        <p:spPr>
          <a:xfrm>
            <a:off x="-1" y="9887448"/>
            <a:ext cx="7559676" cy="811050"/>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sp>
        <p:nvSpPr>
          <p:cNvPr id="9" name="TextBox 8"/>
          <p:cNvSpPr txBox="1"/>
          <p:nvPr/>
        </p:nvSpPr>
        <p:spPr>
          <a:xfrm>
            <a:off x="255271" y="166846"/>
            <a:ext cx="7018654" cy="954107"/>
          </a:xfrm>
          <a:prstGeom prst="rect">
            <a:avLst/>
          </a:prstGeom>
          <a:noFill/>
        </p:spPr>
        <p:txBody>
          <a:bodyPr wrap="square" rtlCol="0">
            <a:spAutoFit/>
          </a:bodyPr>
          <a:lstStyle/>
          <a:p>
            <a:pPr algn="ctr"/>
            <a:r>
              <a:rPr lang="en-GB" sz="2800" b="1" u="sng" dirty="0">
                <a:solidFill>
                  <a:schemeClr val="bg1"/>
                </a:solidFill>
              </a:rPr>
              <a:t>STAR OF THE WEEK</a:t>
            </a:r>
            <a:r>
              <a:rPr lang="en-GB" sz="2800" b="1" u="sng" baseline="30000" dirty="0">
                <a:solidFill>
                  <a:schemeClr val="bg1"/>
                </a:solidFill>
              </a:rPr>
              <a:t> </a:t>
            </a:r>
            <a:r>
              <a:rPr lang="en-GB" sz="2800" b="1" u="sng" dirty="0">
                <a:solidFill>
                  <a:schemeClr val="bg1"/>
                </a:solidFill>
              </a:rPr>
              <a:t> </a:t>
            </a:r>
          </a:p>
          <a:p>
            <a:pPr algn="ctr"/>
            <a:r>
              <a:rPr lang="en-GB" sz="2800" b="1" u="sng" dirty="0">
                <a:solidFill>
                  <a:schemeClr val="bg1"/>
                </a:solidFill>
              </a:rPr>
              <a:t>15</a:t>
            </a:r>
            <a:r>
              <a:rPr lang="en-GB" sz="2800" b="1" u="sng" baseline="30000" dirty="0">
                <a:solidFill>
                  <a:schemeClr val="bg1"/>
                </a:solidFill>
              </a:rPr>
              <a:t>th</a:t>
            </a:r>
            <a:r>
              <a:rPr lang="en-GB" sz="2800" b="1" u="sng" dirty="0">
                <a:solidFill>
                  <a:schemeClr val="bg1"/>
                </a:solidFill>
              </a:rPr>
              <a:t> – 19</a:t>
            </a:r>
            <a:r>
              <a:rPr lang="en-GB" sz="2800" b="1" u="sng" baseline="30000" dirty="0">
                <a:solidFill>
                  <a:schemeClr val="bg1"/>
                </a:solidFill>
              </a:rPr>
              <a:t>th</a:t>
            </a:r>
            <a:r>
              <a:rPr lang="en-GB" sz="2800" b="1" u="sng" dirty="0">
                <a:solidFill>
                  <a:schemeClr val="bg1"/>
                </a:solidFill>
              </a:rPr>
              <a:t> January 2024</a:t>
            </a:r>
          </a:p>
        </p:txBody>
      </p:sp>
      <p:sp>
        <p:nvSpPr>
          <p:cNvPr id="2" name="AutoShape 2" descr="Image result for star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sp>
        <p:nvSpPr>
          <p:cNvPr id="3" name="AutoShape 2" descr="127,650 Golden Star Stock Photos - Free &amp; Royalty-Free Stock Photos from  Dreamstim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graphicFrame>
        <p:nvGraphicFramePr>
          <p:cNvPr id="12" name="Table 11"/>
          <p:cNvGraphicFramePr>
            <a:graphicFrameLocks noGrp="1"/>
          </p:cNvGraphicFramePr>
          <p:nvPr>
            <p:extLst>
              <p:ext uri="{D42A27DB-BD31-4B8C-83A1-F6EECF244321}">
                <p14:modId xmlns:p14="http://schemas.microsoft.com/office/powerpoint/2010/main" val="2957124858"/>
              </p:ext>
            </p:extLst>
          </p:nvPr>
        </p:nvGraphicFramePr>
        <p:xfrm>
          <a:off x="59183" y="1120953"/>
          <a:ext cx="7424800" cy="9385704"/>
        </p:xfrm>
        <a:graphic>
          <a:graphicData uri="http://schemas.openxmlformats.org/drawingml/2006/table">
            <a:tbl>
              <a:tblPr firstRow="1" bandRow="1">
                <a:tableStyleId>{00A15C55-8517-42AA-B614-E9B94910E393}</a:tableStyleId>
              </a:tblPr>
              <a:tblGrid>
                <a:gridCol w="563588">
                  <a:extLst>
                    <a:ext uri="{9D8B030D-6E8A-4147-A177-3AD203B41FA5}">
                      <a16:colId xmlns:a16="http://schemas.microsoft.com/office/drawing/2014/main" val="1176413902"/>
                    </a:ext>
                  </a:extLst>
                </a:gridCol>
                <a:gridCol w="3256951">
                  <a:extLst>
                    <a:ext uri="{9D8B030D-6E8A-4147-A177-3AD203B41FA5}">
                      <a16:colId xmlns:a16="http://schemas.microsoft.com/office/drawing/2014/main" val="2197687853"/>
                    </a:ext>
                  </a:extLst>
                </a:gridCol>
                <a:gridCol w="3604261">
                  <a:extLst>
                    <a:ext uri="{9D8B030D-6E8A-4147-A177-3AD203B41FA5}">
                      <a16:colId xmlns:a16="http://schemas.microsoft.com/office/drawing/2014/main" val="3931270887"/>
                    </a:ext>
                  </a:extLst>
                </a:gridCol>
              </a:tblGrid>
              <a:tr h="407292">
                <a:tc>
                  <a:txBody>
                    <a:bodyPr/>
                    <a:lstStyle/>
                    <a:p>
                      <a:r>
                        <a:rPr lang="en-GB" sz="1200" dirty="0"/>
                        <a:t>Class: </a:t>
                      </a:r>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355167248"/>
                  </a:ext>
                </a:extLst>
              </a:tr>
              <a:tr h="596608">
                <a:tc>
                  <a:txBody>
                    <a:bodyPr/>
                    <a:lstStyle/>
                    <a:p>
                      <a:r>
                        <a:rPr lang="en-GB" sz="1100" dirty="0"/>
                        <a:t>A</a:t>
                      </a:r>
                    </a:p>
                  </a:txBody>
                  <a:tcPr/>
                </a:tc>
                <a:tc>
                  <a:txBody>
                    <a:bodyPr/>
                    <a:lstStyle/>
                    <a:p>
                      <a:r>
                        <a:rPr lang="en-GB" sz="1100" dirty="0" err="1"/>
                        <a:t>Eliseos</a:t>
                      </a:r>
                      <a:r>
                        <a:rPr lang="en-GB" sz="1100" dirty="0"/>
                        <a:t> – For </a:t>
                      </a:r>
                      <a:r>
                        <a:rPr lang="en-GB" sz="1100" b="1" dirty="0"/>
                        <a:t>endeavour</a:t>
                      </a:r>
                      <a:r>
                        <a:rPr lang="en-GB" sz="1100" dirty="0"/>
                        <a:t> and beginning to use the sounds that he knows to blend</a:t>
                      </a:r>
                      <a:r>
                        <a:rPr lang="en-GB" sz="1100" baseline="0" dirty="0"/>
                        <a:t> into words.</a:t>
                      </a:r>
                      <a:endParaRPr lang="en-GB" sz="1100" dirty="0"/>
                    </a:p>
                  </a:txBody>
                  <a:tcPr/>
                </a:tc>
                <a:tc>
                  <a:txBody>
                    <a:bodyPr/>
                    <a:lstStyle/>
                    <a:p>
                      <a:r>
                        <a:rPr lang="en-GB" sz="1100" dirty="0"/>
                        <a:t>Freddie</a:t>
                      </a:r>
                      <a:r>
                        <a:rPr lang="en-GB" sz="1100" baseline="0" dirty="0"/>
                        <a:t> – For his </a:t>
                      </a:r>
                      <a:r>
                        <a:rPr lang="en-GB" sz="1100" b="1" baseline="0" dirty="0"/>
                        <a:t>resilience </a:t>
                      </a:r>
                      <a:r>
                        <a:rPr lang="en-GB" sz="1100" baseline="0" dirty="0"/>
                        <a:t>and taking part in all group activities. </a:t>
                      </a:r>
                      <a:endParaRPr lang="en-GB" sz="1100" dirty="0"/>
                    </a:p>
                  </a:txBody>
                  <a:tcPr/>
                </a:tc>
                <a:extLst>
                  <a:ext uri="{0D108BD9-81ED-4DB2-BD59-A6C34878D82A}">
                    <a16:rowId xmlns:a16="http://schemas.microsoft.com/office/drawing/2014/main" val="714500677"/>
                  </a:ext>
                </a:extLst>
              </a:tr>
              <a:tr h="591503">
                <a:tc>
                  <a:txBody>
                    <a:bodyPr/>
                    <a:lstStyle/>
                    <a:p>
                      <a:r>
                        <a:rPr lang="en-GB" sz="1100" dirty="0"/>
                        <a:t>B</a:t>
                      </a:r>
                    </a:p>
                  </a:txBody>
                  <a:tcPr/>
                </a:tc>
                <a:tc>
                  <a:txBody>
                    <a:bodyPr/>
                    <a:lstStyle/>
                    <a:p>
                      <a:r>
                        <a:rPr lang="en-GB" sz="1100" dirty="0" err="1"/>
                        <a:t>Felicja</a:t>
                      </a:r>
                      <a:r>
                        <a:rPr lang="en-GB" sz="1100" dirty="0"/>
                        <a:t> – For her amazing attitude to all her learning.</a:t>
                      </a:r>
                      <a:r>
                        <a:rPr lang="en-GB" sz="1100" baseline="0" dirty="0"/>
                        <a:t> </a:t>
                      </a:r>
                      <a:endParaRPr lang="en-GB" sz="1100" dirty="0"/>
                    </a:p>
                  </a:txBody>
                  <a:tcPr/>
                </a:tc>
                <a:tc>
                  <a:txBody>
                    <a:bodyPr/>
                    <a:lstStyle/>
                    <a:p>
                      <a:r>
                        <a:rPr lang="en-GB" sz="1100" dirty="0"/>
                        <a:t>Jenson – For brilliant manners to both adults and children in class. </a:t>
                      </a:r>
                    </a:p>
                  </a:txBody>
                  <a:tcPr/>
                </a:tc>
                <a:extLst>
                  <a:ext uri="{0D108BD9-81ED-4DB2-BD59-A6C34878D82A}">
                    <a16:rowId xmlns:a16="http://schemas.microsoft.com/office/drawing/2014/main" val="356087045"/>
                  </a:ext>
                </a:extLst>
              </a:tr>
              <a:tr h="615739">
                <a:tc>
                  <a:txBody>
                    <a:bodyPr/>
                    <a:lstStyle/>
                    <a:p>
                      <a:r>
                        <a:rPr lang="en-GB" sz="1100" dirty="0"/>
                        <a:t>C</a:t>
                      </a:r>
                    </a:p>
                  </a:txBody>
                  <a:tcPr/>
                </a:tc>
                <a:tc>
                  <a:txBody>
                    <a:bodyPr/>
                    <a:lstStyle/>
                    <a:p>
                      <a:r>
                        <a:rPr lang="en-GB" sz="1100" dirty="0"/>
                        <a:t>Charlotte – For </a:t>
                      </a:r>
                      <a:r>
                        <a:rPr lang="en-GB" sz="1100" b="1" dirty="0"/>
                        <a:t>teamwork</a:t>
                      </a:r>
                      <a:r>
                        <a:rPr lang="en-GB" sz="1100" dirty="0"/>
                        <a:t> during maths lesson. </a:t>
                      </a:r>
                    </a:p>
                  </a:txBody>
                  <a:tcPr/>
                </a:tc>
                <a:tc>
                  <a:txBody>
                    <a:bodyPr/>
                    <a:lstStyle/>
                    <a:p>
                      <a:r>
                        <a:rPr lang="en-GB" sz="1100" dirty="0"/>
                        <a:t>Eli – For being</a:t>
                      </a:r>
                      <a:r>
                        <a:rPr lang="en-GB" sz="1100" b="1" dirty="0"/>
                        <a:t> resilient</a:t>
                      </a:r>
                      <a:r>
                        <a:rPr lang="en-GB" sz="1100" b="1" baseline="0" dirty="0"/>
                        <a:t> </a:t>
                      </a:r>
                      <a:r>
                        <a:rPr lang="en-GB" sz="1100" baseline="0" dirty="0"/>
                        <a:t>during English.</a:t>
                      </a:r>
                      <a:endParaRPr lang="en-GB" sz="1100" dirty="0"/>
                    </a:p>
                  </a:txBody>
                  <a:tcPr/>
                </a:tc>
                <a:extLst>
                  <a:ext uri="{0D108BD9-81ED-4DB2-BD59-A6C34878D82A}">
                    <a16:rowId xmlns:a16="http://schemas.microsoft.com/office/drawing/2014/main" val="191810788"/>
                  </a:ext>
                </a:extLst>
              </a:tr>
              <a:tr h="518994">
                <a:tc>
                  <a:txBody>
                    <a:bodyPr/>
                    <a:lstStyle/>
                    <a:p>
                      <a:r>
                        <a:rPr lang="en-GB" sz="1100" dirty="0"/>
                        <a:t>D</a:t>
                      </a:r>
                    </a:p>
                  </a:txBody>
                  <a:tcPr/>
                </a:tc>
                <a:tc>
                  <a:txBody>
                    <a:bodyPr/>
                    <a:lstStyle/>
                    <a:p>
                      <a:r>
                        <a:rPr lang="en-GB" sz="1100" dirty="0"/>
                        <a:t>Ellie – For </a:t>
                      </a:r>
                      <a:r>
                        <a:rPr lang="en-GB" sz="1100" b="1" dirty="0"/>
                        <a:t>teamwork</a:t>
                      </a:r>
                      <a:r>
                        <a:rPr lang="en-GB" sz="1100" dirty="0"/>
                        <a:t>.</a:t>
                      </a:r>
                      <a:r>
                        <a:rPr lang="en-GB" sz="1100" baseline="0" dirty="0"/>
                        <a:t> You are always ready to learn and are willing to help others. </a:t>
                      </a:r>
                      <a:endParaRPr lang="en-GB" sz="1100" dirty="0"/>
                    </a:p>
                  </a:txBody>
                  <a:tcPr/>
                </a:tc>
                <a:tc>
                  <a:txBody>
                    <a:bodyPr/>
                    <a:lstStyle/>
                    <a:p>
                      <a:r>
                        <a:rPr lang="en-GB" sz="1100" dirty="0"/>
                        <a:t>Cooper – For </a:t>
                      </a:r>
                      <a:r>
                        <a:rPr lang="en-GB" sz="1100" b="1" dirty="0"/>
                        <a:t>aspiration</a:t>
                      </a:r>
                      <a:r>
                        <a:rPr lang="en-GB" sz="1100" dirty="0"/>
                        <a:t> in his writing.</a:t>
                      </a:r>
                      <a:r>
                        <a:rPr lang="en-GB" sz="1100" baseline="0" dirty="0"/>
                        <a:t> You have really tried hard to do your best. </a:t>
                      </a:r>
                      <a:endParaRPr lang="en-GB" sz="1100" dirty="0"/>
                    </a:p>
                  </a:txBody>
                  <a:tcPr/>
                </a:tc>
                <a:extLst>
                  <a:ext uri="{0D108BD9-81ED-4DB2-BD59-A6C34878D82A}">
                    <a16:rowId xmlns:a16="http://schemas.microsoft.com/office/drawing/2014/main" val="1053402070"/>
                  </a:ext>
                </a:extLst>
              </a:tr>
              <a:tr h="699047">
                <a:tc>
                  <a:txBody>
                    <a:bodyPr/>
                    <a:lstStyle/>
                    <a:p>
                      <a:r>
                        <a:rPr lang="en-GB" sz="1100" dirty="0"/>
                        <a:t>E</a:t>
                      </a:r>
                    </a:p>
                  </a:txBody>
                  <a:tcPr/>
                </a:tc>
                <a:tc>
                  <a:txBody>
                    <a:bodyPr/>
                    <a:lstStyle/>
                    <a:p>
                      <a:r>
                        <a:rPr lang="en-GB" sz="1100" dirty="0"/>
                        <a:t>Hattie – For showing super</a:t>
                      </a:r>
                      <a:r>
                        <a:rPr lang="en-GB" sz="1100" baseline="0" dirty="0"/>
                        <a:t> </a:t>
                      </a:r>
                      <a:r>
                        <a:rPr lang="en-GB" sz="1100" b="1" baseline="0" dirty="0"/>
                        <a:t>creativity</a:t>
                      </a:r>
                      <a:r>
                        <a:rPr lang="en-GB" sz="1100" baseline="0" dirty="0"/>
                        <a:t> in your writing. Your descriptive menu sounds fantastic with meals such as ‘crazy jacket potato faces with curly, cheesy hair’. </a:t>
                      </a:r>
                      <a:endParaRPr lang="en-GB" sz="1100" dirty="0"/>
                    </a:p>
                  </a:txBody>
                  <a:tcPr/>
                </a:tc>
                <a:tc>
                  <a:txBody>
                    <a:bodyPr/>
                    <a:lstStyle/>
                    <a:p>
                      <a:r>
                        <a:rPr lang="en-GB" sz="1100" dirty="0"/>
                        <a:t>Noah –</a:t>
                      </a:r>
                      <a:r>
                        <a:rPr lang="en-GB" sz="1100" baseline="0" dirty="0"/>
                        <a:t> For showing super</a:t>
                      </a:r>
                      <a:r>
                        <a:rPr lang="en-GB" sz="1100" b="1" baseline="0" dirty="0"/>
                        <a:t> creativity </a:t>
                      </a:r>
                      <a:r>
                        <a:rPr lang="en-GB" sz="1100" baseline="0" dirty="0"/>
                        <a:t>in your writing. Your descriptive menu sounds amazing with meals such as ‘ A clown burger with funny sauce’. </a:t>
                      </a:r>
                      <a:endParaRPr lang="en-GB" sz="1100" dirty="0"/>
                    </a:p>
                  </a:txBody>
                  <a:tcPr/>
                </a:tc>
                <a:extLst>
                  <a:ext uri="{0D108BD9-81ED-4DB2-BD59-A6C34878D82A}">
                    <a16:rowId xmlns:a16="http://schemas.microsoft.com/office/drawing/2014/main" val="2542760666"/>
                  </a:ext>
                </a:extLst>
              </a:tr>
              <a:tr h="694058">
                <a:tc>
                  <a:txBody>
                    <a:bodyPr/>
                    <a:lstStyle/>
                    <a:p>
                      <a:r>
                        <a:rPr lang="en-GB" sz="1100" dirty="0"/>
                        <a:t>F</a:t>
                      </a:r>
                    </a:p>
                  </a:txBody>
                  <a:tcPr/>
                </a:tc>
                <a:tc>
                  <a:txBody>
                    <a:bodyPr/>
                    <a:lstStyle/>
                    <a:p>
                      <a:r>
                        <a:rPr lang="en-GB" sz="1100" dirty="0"/>
                        <a:t>Tiffany</a:t>
                      </a:r>
                      <a:r>
                        <a:rPr lang="en-GB" sz="1100" baseline="0" dirty="0"/>
                        <a:t> – For </a:t>
                      </a:r>
                      <a:r>
                        <a:rPr lang="en-GB" sz="1100" b="1" baseline="0" dirty="0"/>
                        <a:t>aspiration</a:t>
                      </a:r>
                      <a:r>
                        <a:rPr lang="en-GB" sz="1100" baseline="0" dirty="0"/>
                        <a:t> and working hard to complete her tasks and focusing on her own choices. </a:t>
                      </a:r>
                      <a:endParaRPr lang="en-GB" sz="1100" dirty="0"/>
                    </a:p>
                  </a:txBody>
                  <a:tcPr/>
                </a:tc>
                <a:tc>
                  <a:txBody>
                    <a:bodyPr/>
                    <a:lstStyle/>
                    <a:p>
                      <a:r>
                        <a:rPr lang="en-GB" sz="1100" dirty="0"/>
                        <a:t>Macey – For </a:t>
                      </a:r>
                      <a:r>
                        <a:rPr lang="en-GB" sz="1100" b="1" dirty="0"/>
                        <a:t>resilience</a:t>
                      </a:r>
                      <a:r>
                        <a:rPr lang="en-GB" sz="1100" dirty="0"/>
                        <a:t> and adapting to change and being understanding to others. </a:t>
                      </a:r>
                    </a:p>
                  </a:txBody>
                  <a:tcPr/>
                </a:tc>
                <a:extLst>
                  <a:ext uri="{0D108BD9-81ED-4DB2-BD59-A6C34878D82A}">
                    <a16:rowId xmlns:a16="http://schemas.microsoft.com/office/drawing/2014/main" val="72341227"/>
                  </a:ext>
                </a:extLst>
              </a:tr>
              <a:tr h="789409">
                <a:tc>
                  <a:txBody>
                    <a:bodyPr/>
                    <a:lstStyle/>
                    <a:p>
                      <a:r>
                        <a:rPr lang="en-GB" sz="1100" dirty="0"/>
                        <a:t>G</a:t>
                      </a:r>
                    </a:p>
                  </a:txBody>
                  <a:tcPr/>
                </a:tc>
                <a:tc>
                  <a:txBody>
                    <a:bodyPr/>
                    <a:lstStyle/>
                    <a:p>
                      <a:r>
                        <a:rPr lang="en-GB" sz="1100" dirty="0"/>
                        <a:t>Valerie – For </a:t>
                      </a:r>
                      <a:r>
                        <a:rPr lang="en-GB" sz="1100" b="1" dirty="0"/>
                        <a:t>resilience</a:t>
                      </a:r>
                      <a:r>
                        <a:rPr lang="en-GB" sz="1100" baseline="0" dirty="0"/>
                        <a:t>. Valerie has been pushing herself really hard to do activities she usually finds hard as she knows it will help her learn. </a:t>
                      </a:r>
                      <a:endParaRPr lang="en-GB" sz="1100" dirty="0"/>
                    </a:p>
                  </a:txBody>
                  <a:tcPr/>
                </a:tc>
                <a:tc>
                  <a:txBody>
                    <a:bodyPr/>
                    <a:lstStyle/>
                    <a:p>
                      <a:r>
                        <a:rPr lang="en-GB" sz="1100" dirty="0"/>
                        <a:t>James</a:t>
                      </a:r>
                      <a:r>
                        <a:rPr lang="en-GB" sz="1100" baseline="0" dirty="0"/>
                        <a:t> – For </a:t>
                      </a:r>
                      <a:r>
                        <a:rPr lang="en-GB" sz="1100" b="1" baseline="0" dirty="0"/>
                        <a:t>endeavour</a:t>
                      </a:r>
                      <a:r>
                        <a:rPr lang="en-GB" sz="1100" baseline="0" dirty="0"/>
                        <a:t> and </a:t>
                      </a:r>
                      <a:r>
                        <a:rPr lang="en-GB" sz="1100" b="1" baseline="0" dirty="0"/>
                        <a:t>teamwork. </a:t>
                      </a:r>
                      <a:r>
                        <a:rPr lang="en-GB" sz="1100" baseline="0" dirty="0"/>
                        <a:t>James has really been pushing himself in lessons and homework and has been encouraging others to do the same. </a:t>
                      </a:r>
                      <a:endParaRPr lang="en-GB" sz="1100" dirty="0"/>
                    </a:p>
                  </a:txBody>
                  <a:tcPr/>
                </a:tc>
                <a:extLst>
                  <a:ext uri="{0D108BD9-81ED-4DB2-BD59-A6C34878D82A}">
                    <a16:rowId xmlns:a16="http://schemas.microsoft.com/office/drawing/2014/main" val="4165353896"/>
                  </a:ext>
                </a:extLst>
              </a:tr>
              <a:tr h="543104">
                <a:tc>
                  <a:txBody>
                    <a:bodyPr/>
                    <a:lstStyle/>
                    <a:p>
                      <a:r>
                        <a:rPr lang="en-GB" sz="1100" dirty="0"/>
                        <a:t>H</a:t>
                      </a:r>
                    </a:p>
                  </a:txBody>
                  <a:tcPr/>
                </a:tc>
                <a:tc>
                  <a:txBody>
                    <a:bodyPr/>
                    <a:lstStyle/>
                    <a:p>
                      <a:r>
                        <a:rPr lang="en-GB" sz="1100" dirty="0"/>
                        <a:t>Jayden</a:t>
                      </a:r>
                      <a:r>
                        <a:rPr lang="en-GB" sz="1100" baseline="0" dirty="0"/>
                        <a:t> – </a:t>
                      </a:r>
                      <a:r>
                        <a:rPr lang="en-GB" sz="1100" b="1" baseline="0" dirty="0"/>
                        <a:t>Aspiration</a:t>
                      </a:r>
                      <a:r>
                        <a:rPr lang="en-GB" sz="1100" baseline="0" dirty="0"/>
                        <a:t> and </a:t>
                      </a:r>
                      <a:r>
                        <a:rPr lang="en-GB" sz="1100" b="1" baseline="0" dirty="0"/>
                        <a:t>teamwork</a:t>
                      </a:r>
                      <a:r>
                        <a:rPr lang="en-GB" sz="1100" baseline="0" dirty="0"/>
                        <a:t>. Jayden has pushed himself to do his best as well as supporting others to do the same. </a:t>
                      </a:r>
                      <a:endParaRPr lang="en-GB" sz="1100" dirty="0"/>
                    </a:p>
                  </a:txBody>
                  <a:tcPr/>
                </a:tc>
                <a:tc>
                  <a:txBody>
                    <a:bodyPr/>
                    <a:lstStyle/>
                    <a:p>
                      <a:r>
                        <a:rPr lang="en-GB" sz="1100" dirty="0"/>
                        <a:t>Jacob – For </a:t>
                      </a:r>
                      <a:r>
                        <a:rPr lang="en-GB" sz="1100" b="1" dirty="0"/>
                        <a:t>aspiration</a:t>
                      </a:r>
                      <a:r>
                        <a:rPr lang="en-GB" sz="1100" dirty="0"/>
                        <a:t> for asking curious questions and pushing himself to the next level. </a:t>
                      </a:r>
                    </a:p>
                  </a:txBody>
                  <a:tcPr/>
                </a:tc>
                <a:extLst>
                  <a:ext uri="{0D108BD9-81ED-4DB2-BD59-A6C34878D82A}">
                    <a16:rowId xmlns:a16="http://schemas.microsoft.com/office/drawing/2014/main" val="66320812"/>
                  </a:ext>
                </a:extLst>
              </a:tr>
              <a:tr h="602622">
                <a:tc>
                  <a:txBody>
                    <a:bodyPr/>
                    <a:lstStyle/>
                    <a:p>
                      <a:r>
                        <a:rPr lang="en-GB" sz="1100" dirty="0"/>
                        <a:t>I</a:t>
                      </a:r>
                    </a:p>
                  </a:txBody>
                  <a:tcPr/>
                </a:tc>
                <a:tc>
                  <a:txBody>
                    <a:bodyPr/>
                    <a:lstStyle/>
                    <a:p>
                      <a:r>
                        <a:rPr lang="en-GB" sz="1100" dirty="0"/>
                        <a:t>Archie – For showing</a:t>
                      </a:r>
                      <a:r>
                        <a:rPr lang="en-GB" sz="1100" b="1" dirty="0"/>
                        <a:t> aspiration </a:t>
                      </a:r>
                      <a:r>
                        <a:rPr lang="en-GB" sz="1100" dirty="0"/>
                        <a:t>in writing and identifying how to move his learning to the next level. </a:t>
                      </a:r>
                    </a:p>
                  </a:txBody>
                  <a:tcPr/>
                </a:tc>
                <a:tc>
                  <a:txBody>
                    <a:bodyPr/>
                    <a:lstStyle/>
                    <a:p>
                      <a:r>
                        <a:rPr lang="en-GB" sz="1100" dirty="0"/>
                        <a:t>Ben – For showing </a:t>
                      </a:r>
                      <a:r>
                        <a:rPr lang="en-GB" sz="1100" b="1" dirty="0"/>
                        <a:t>aspiration</a:t>
                      </a:r>
                      <a:r>
                        <a:rPr lang="en-GB" sz="1100" dirty="0"/>
                        <a:t> in writing</a:t>
                      </a:r>
                      <a:r>
                        <a:rPr lang="en-GB" sz="1100" baseline="0" dirty="0"/>
                        <a:t> and identifying how to move his learning to the next level. </a:t>
                      </a:r>
                      <a:endParaRPr lang="en-GB" sz="1100" dirty="0"/>
                    </a:p>
                  </a:txBody>
                  <a:tcPr/>
                </a:tc>
                <a:extLst>
                  <a:ext uri="{0D108BD9-81ED-4DB2-BD59-A6C34878D82A}">
                    <a16:rowId xmlns:a16="http://schemas.microsoft.com/office/drawing/2014/main" val="1632652612"/>
                  </a:ext>
                </a:extLst>
              </a:tr>
              <a:tr h="673753">
                <a:tc>
                  <a:txBody>
                    <a:bodyPr/>
                    <a:lstStyle/>
                    <a:p>
                      <a:r>
                        <a:rPr lang="en-GB" sz="1100" dirty="0"/>
                        <a:t>J</a:t>
                      </a:r>
                    </a:p>
                  </a:txBody>
                  <a:tcPr/>
                </a:tc>
                <a:tc>
                  <a:txBody>
                    <a:bodyPr/>
                    <a:lstStyle/>
                    <a:p>
                      <a:r>
                        <a:rPr lang="en-GB" sz="1100" dirty="0"/>
                        <a:t>Oliver – For being so </a:t>
                      </a:r>
                      <a:r>
                        <a:rPr lang="en-GB" sz="1100" b="1" dirty="0"/>
                        <a:t>resilient </a:t>
                      </a:r>
                      <a:r>
                        <a:rPr lang="en-GB" sz="1100" dirty="0"/>
                        <a:t>in maths. That eureka</a:t>
                      </a:r>
                      <a:r>
                        <a:rPr lang="en-GB" sz="1100" baseline="0" dirty="0"/>
                        <a:t> moment was something special!</a:t>
                      </a:r>
                      <a:endParaRPr lang="en-GB" sz="1100" dirty="0"/>
                    </a:p>
                  </a:txBody>
                  <a:tcPr/>
                </a:tc>
                <a:tc>
                  <a:txBody>
                    <a:bodyPr/>
                    <a:lstStyle/>
                    <a:p>
                      <a:r>
                        <a:rPr lang="en-GB" sz="1100" dirty="0"/>
                        <a:t>Albie – For always</a:t>
                      </a:r>
                      <a:r>
                        <a:rPr lang="en-GB" sz="1100" baseline="0" dirty="0"/>
                        <a:t> showing </a:t>
                      </a:r>
                      <a:r>
                        <a:rPr lang="en-GB" sz="1100" b="1" baseline="0" dirty="0"/>
                        <a:t>aspiration</a:t>
                      </a:r>
                      <a:r>
                        <a:rPr lang="en-GB" sz="1100" baseline="0" dirty="0"/>
                        <a:t> and trying his best.</a:t>
                      </a:r>
                      <a:endParaRPr lang="en-GB" sz="1100" dirty="0"/>
                    </a:p>
                  </a:txBody>
                  <a:tcPr/>
                </a:tc>
                <a:extLst>
                  <a:ext uri="{0D108BD9-81ED-4DB2-BD59-A6C34878D82A}">
                    <a16:rowId xmlns:a16="http://schemas.microsoft.com/office/drawing/2014/main" val="78048965"/>
                  </a:ext>
                </a:extLst>
              </a:tr>
              <a:tr h="602622">
                <a:tc>
                  <a:txBody>
                    <a:bodyPr/>
                    <a:lstStyle/>
                    <a:p>
                      <a:r>
                        <a:rPr lang="en-GB" sz="1100" dirty="0"/>
                        <a:t>K</a:t>
                      </a:r>
                    </a:p>
                  </a:txBody>
                  <a:tcPr/>
                </a:tc>
                <a:tc>
                  <a:txBody>
                    <a:bodyPr/>
                    <a:lstStyle/>
                    <a:p>
                      <a:r>
                        <a:rPr lang="en-GB" sz="1100" dirty="0"/>
                        <a:t>Charlie</a:t>
                      </a:r>
                      <a:r>
                        <a:rPr lang="en-GB" sz="1100" baseline="0" dirty="0"/>
                        <a:t> – For </a:t>
                      </a:r>
                      <a:r>
                        <a:rPr lang="en-GB" sz="1100" b="1" baseline="0" dirty="0"/>
                        <a:t>aspiration</a:t>
                      </a:r>
                      <a:r>
                        <a:rPr lang="en-GB" sz="1100" baseline="0" dirty="0"/>
                        <a:t> and </a:t>
                      </a:r>
                      <a:r>
                        <a:rPr lang="en-GB" sz="1100" b="1" baseline="0" dirty="0"/>
                        <a:t>empathy</a:t>
                      </a:r>
                      <a:r>
                        <a:rPr lang="en-GB" sz="1100" baseline="0" dirty="0"/>
                        <a:t>. While Charlie has been working very hard in Maths and excelling.  He has also showed </a:t>
                      </a:r>
                      <a:r>
                        <a:rPr lang="en-GB" sz="1100" b="1" baseline="0" dirty="0"/>
                        <a:t>empathy</a:t>
                      </a:r>
                      <a:r>
                        <a:rPr lang="en-GB" sz="1100" baseline="0" dirty="0"/>
                        <a:t> by helping his classmate. </a:t>
                      </a:r>
                      <a:endParaRPr lang="en-GB" sz="1100" dirty="0"/>
                    </a:p>
                  </a:txBody>
                  <a:tcPr/>
                </a:tc>
                <a:tc>
                  <a:txBody>
                    <a:bodyPr/>
                    <a:lstStyle/>
                    <a:p>
                      <a:r>
                        <a:rPr lang="en-GB" sz="1100" dirty="0"/>
                        <a:t>Maisie – For </a:t>
                      </a:r>
                      <a:r>
                        <a:rPr lang="en-GB" sz="1100" b="1" dirty="0"/>
                        <a:t>resilience.</a:t>
                      </a:r>
                      <a:r>
                        <a:rPr lang="en-GB" sz="1100" b="1" baseline="0" dirty="0"/>
                        <a:t> </a:t>
                      </a:r>
                      <a:r>
                        <a:rPr lang="en-GB" sz="1100" baseline="0" dirty="0"/>
                        <a:t>Maisie has really impressed us with </a:t>
                      </a:r>
                      <a:r>
                        <a:rPr lang="en-GB" sz="1100" b="1" baseline="0" dirty="0"/>
                        <a:t>resilience</a:t>
                      </a:r>
                      <a:r>
                        <a:rPr lang="en-GB" sz="1100" baseline="0" dirty="0"/>
                        <a:t> towards maths. She has been working very hard. </a:t>
                      </a:r>
                      <a:endParaRPr lang="en-GB" sz="1100" dirty="0"/>
                    </a:p>
                  </a:txBody>
                  <a:tcPr/>
                </a:tc>
                <a:extLst>
                  <a:ext uri="{0D108BD9-81ED-4DB2-BD59-A6C34878D82A}">
                    <a16:rowId xmlns:a16="http://schemas.microsoft.com/office/drawing/2014/main" val="4209691901"/>
                  </a:ext>
                </a:extLst>
              </a:tr>
              <a:tr h="591503">
                <a:tc>
                  <a:txBody>
                    <a:bodyPr/>
                    <a:lstStyle/>
                    <a:p>
                      <a:r>
                        <a:rPr lang="en-GB" sz="1100" dirty="0"/>
                        <a:t>L</a:t>
                      </a:r>
                    </a:p>
                  </a:txBody>
                  <a:tcPr/>
                </a:tc>
                <a:tc>
                  <a:txBody>
                    <a:bodyPr/>
                    <a:lstStyle/>
                    <a:p>
                      <a:r>
                        <a:rPr lang="en-GB" sz="1100" dirty="0"/>
                        <a:t>Daniel – For being an excellent role model with completing home learning and reading at home.</a:t>
                      </a:r>
                      <a:r>
                        <a:rPr lang="en-GB" sz="1100" baseline="0" dirty="0"/>
                        <a:t> </a:t>
                      </a:r>
                      <a:endParaRPr lang="en-GB" sz="1100" dirty="0"/>
                    </a:p>
                  </a:txBody>
                  <a:tcPr/>
                </a:tc>
                <a:tc>
                  <a:txBody>
                    <a:bodyPr/>
                    <a:lstStyle/>
                    <a:p>
                      <a:r>
                        <a:rPr lang="en-GB" sz="1100" dirty="0" err="1"/>
                        <a:t>Jamelia</a:t>
                      </a:r>
                      <a:r>
                        <a:rPr lang="en-GB" sz="1100" baseline="0" dirty="0"/>
                        <a:t> – For being an excellent role model with completing home learning and reading at home. </a:t>
                      </a:r>
                      <a:endParaRPr lang="en-GB" sz="1100" dirty="0"/>
                    </a:p>
                  </a:txBody>
                  <a:tcPr/>
                </a:tc>
                <a:extLst>
                  <a:ext uri="{0D108BD9-81ED-4DB2-BD59-A6C34878D82A}">
                    <a16:rowId xmlns:a16="http://schemas.microsoft.com/office/drawing/2014/main" val="2858073695"/>
                  </a:ext>
                </a:extLst>
              </a:tr>
              <a:tr h="530995">
                <a:tc>
                  <a:txBody>
                    <a:bodyPr/>
                    <a:lstStyle/>
                    <a:p>
                      <a:r>
                        <a:rPr lang="en-GB" sz="1100" dirty="0"/>
                        <a:t>M</a:t>
                      </a:r>
                    </a:p>
                  </a:txBody>
                  <a:tcPr/>
                </a:tc>
                <a:tc>
                  <a:txBody>
                    <a:bodyPr/>
                    <a:lstStyle/>
                    <a:p>
                      <a:r>
                        <a:rPr lang="en-GB" sz="1100" dirty="0"/>
                        <a:t>Daniel – For showing determination and </a:t>
                      </a:r>
                      <a:r>
                        <a:rPr lang="en-GB" sz="1100" b="1" dirty="0"/>
                        <a:t>aspiration</a:t>
                      </a:r>
                      <a:r>
                        <a:rPr lang="en-GB" sz="1100" dirty="0"/>
                        <a:t> in reading. You are challenging yourself and becoming</a:t>
                      </a:r>
                      <a:r>
                        <a:rPr lang="en-GB" sz="1100" baseline="0" dirty="0"/>
                        <a:t> more confident. </a:t>
                      </a:r>
                      <a:endParaRPr lang="en-GB" sz="1100" dirty="0"/>
                    </a:p>
                  </a:txBody>
                  <a:tcPr/>
                </a:tc>
                <a:tc>
                  <a:txBody>
                    <a:bodyPr/>
                    <a:lstStyle/>
                    <a:p>
                      <a:r>
                        <a:rPr lang="en-GB" sz="1100" dirty="0"/>
                        <a:t>Chloe – For your progress in English. Your handwriting</a:t>
                      </a:r>
                      <a:r>
                        <a:rPr lang="en-GB" sz="1100" baseline="0" dirty="0"/>
                        <a:t> and presentation is improving. Well done foe being resilient. </a:t>
                      </a:r>
                      <a:endParaRPr lang="en-GB" sz="1100" dirty="0"/>
                    </a:p>
                  </a:txBody>
                  <a:tcPr/>
                </a:tc>
                <a:extLst>
                  <a:ext uri="{0D108BD9-81ED-4DB2-BD59-A6C34878D82A}">
                    <a16:rowId xmlns:a16="http://schemas.microsoft.com/office/drawing/2014/main" val="1510700222"/>
                  </a:ext>
                </a:extLst>
              </a:tr>
              <a:tr h="591503">
                <a:tc>
                  <a:txBody>
                    <a:bodyPr/>
                    <a:lstStyle/>
                    <a:p>
                      <a:r>
                        <a:rPr lang="en-GB" sz="1100" dirty="0"/>
                        <a:t>N</a:t>
                      </a:r>
                    </a:p>
                  </a:txBody>
                  <a:tcPr/>
                </a:tc>
                <a:tc gridSpan="2">
                  <a:txBody>
                    <a:bodyPr/>
                    <a:lstStyle/>
                    <a:p>
                      <a:pPr algn="l"/>
                      <a:r>
                        <a:rPr lang="en-GB" sz="1100" dirty="0"/>
                        <a:t>Harry and </a:t>
                      </a:r>
                      <a:r>
                        <a:rPr lang="en-GB" sz="1100" dirty="0" err="1"/>
                        <a:t>Harlie</a:t>
                      </a:r>
                      <a:r>
                        <a:rPr lang="en-GB" sz="1100" dirty="0"/>
                        <a:t>– For </a:t>
                      </a:r>
                      <a:r>
                        <a:rPr lang="en-GB" sz="1100" b="1" dirty="0"/>
                        <a:t>endeavour</a:t>
                      </a:r>
                      <a:r>
                        <a:rPr lang="en-GB" sz="1100" dirty="0"/>
                        <a:t>. They have been working in Class I for maths and have done</a:t>
                      </a:r>
                      <a:r>
                        <a:rPr lang="en-GB" sz="1100" baseline="0" dirty="0"/>
                        <a:t> so well; we are all very proud of them.  Well done boys! </a:t>
                      </a:r>
                      <a:r>
                        <a:rPr lang="en-GB" sz="1100" dirty="0"/>
                        <a:t>                                                   </a:t>
                      </a:r>
                    </a:p>
                  </a:txBody>
                  <a:tcPr/>
                </a:tc>
                <a:tc hMerge="1">
                  <a:txBody>
                    <a:bodyPr/>
                    <a:lstStyle/>
                    <a:p>
                      <a:endParaRPr lang="en-GB" dirty="0"/>
                    </a:p>
                  </a:txBody>
                  <a:tcPr/>
                </a:tc>
                <a:extLst>
                  <a:ext uri="{0D108BD9-81ED-4DB2-BD59-A6C34878D82A}">
                    <a16:rowId xmlns:a16="http://schemas.microsoft.com/office/drawing/2014/main" val="3911957495"/>
                  </a:ext>
                </a:extLst>
              </a:tr>
            </a:tbl>
          </a:graphicData>
        </a:graphic>
      </p:graphicFrame>
    </p:spTree>
    <p:extLst>
      <p:ext uri="{BB962C8B-B14F-4D97-AF65-F5344CB8AC3E}">
        <p14:creationId xmlns:p14="http://schemas.microsoft.com/office/powerpoint/2010/main" val="2558599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B50CDD0-597C-6649-A39C-F1FB6ABD1F1B}"/>
              </a:ext>
            </a:extLst>
          </p:cNvPr>
          <p:cNvSpPr/>
          <p:nvPr/>
        </p:nvSpPr>
        <p:spPr>
          <a:xfrm>
            <a:off x="7068820" y="-40606"/>
            <a:ext cx="490854" cy="10511007"/>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1" name="Rectangle 20">
            <a:extLst>
              <a:ext uri="{FF2B5EF4-FFF2-40B4-BE49-F238E27FC236}">
                <a16:creationId xmlns:a16="http://schemas.microsoft.com/office/drawing/2014/main" id="{5B50CDD0-597C-6649-A39C-F1FB6ABD1F1B}"/>
              </a:ext>
            </a:extLst>
          </p:cNvPr>
          <p:cNvSpPr/>
          <p:nvPr/>
        </p:nvSpPr>
        <p:spPr>
          <a:xfrm>
            <a:off x="-1" y="9887448"/>
            <a:ext cx="7559676" cy="811050"/>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3" name="Rectangle 22">
            <a:extLst>
              <a:ext uri="{FF2B5EF4-FFF2-40B4-BE49-F238E27FC236}">
                <a16:creationId xmlns:a16="http://schemas.microsoft.com/office/drawing/2014/main" id="{5B50CDD0-597C-6649-A39C-F1FB6ABD1F1B}"/>
              </a:ext>
            </a:extLst>
          </p:cNvPr>
          <p:cNvSpPr/>
          <p:nvPr/>
        </p:nvSpPr>
        <p:spPr>
          <a:xfrm>
            <a:off x="0" y="-14231"/>
            <a:ext cx="7551421" cy="10484631"/>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5" name="Rectangle 14">
            <a:extLst>
              <a:ext uri="{FF2B5EF4-FFF2-40B4-BE49-F238E27FC236}">
                <a16:creationId xmlns:a16="http://schemas.microsoft.com/office/drawing/2014/main" id="{5B50CDD0-597C-6649-A39C-F1FB6ABD1F1B}"/>
              </a:ext>
            </a:extLst>
          </p:cNvPr>
          <p:cNvSpPr/>
          <p:nvPr/>
        </p:nvSpPr>
        <p:spPr>
          <a:xfrm>
            <a:off x="-1" y="187491"/>
            <a:ext cx="384993" cy="10504322"/>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5" name="Rectangle 4"/>
          <p:cNvSpPr/>
          <p:nvPr/>
        </p:nvSpPr>
        <p:spPr>
          <a:xfrm>
            <a:off x="307975" y="187491"/>
            <a:ext cx="7023398" cy="10282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sp>
        <p:nvSpPr>
          <p:cNvPr id="2" name="AutoShape 2" descr="Image result for star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sp>
        <p:nvSpPr>
          <p:cNvPr id="3" name="AutoShape 2" descr="127,650 Golden Star Stock Photos - Free &amp; Royalty-Free Stock Photos from  Dreamstim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pic>
        <p:nvPicPr>
          <p:cNvPr id="13" name="Picture 12"/>
          <p:cNvPicPr>
            <a:picLocks noChangeAspect="1"/>
          </p:cNvPicPr>
          <p:nvPr/>
        </p:nvPicPr>
        <p:blipFill>
          <a:blip r:embed="rId2"/>
          <a:stretch>
            <a:fillRect/>
          </a:stretch>
        </p:blipFill>
        <p:spPr>
          <a:xfrm>
            <a:off x="5440960" y="457968"/>
            <a:ext cx="1890413" cy="1026891"/>
          </a:xfrm>
          <a:prstGeom prst="rect">
            <a:avLst/>
          </a:prstGeom>
        </p:spPr>
      </p:pic>
      <p:sp>
        <p:nvSpPr>
          <p:cNvPr id="14" name="Oval 13">
            <a:extLst>
              <a:ext uri="{FF2B5EF4-FFF2-40B4-BE49-F238E27FC236}">
                <a16:creationId xmlns:a16="http://schemas.microsoft.com/office/drawing/2014/main" id="{0D65F4B5-5D7F-B444-A799-8C1805395FE6}"/>
              </a:ext>
            </a:extLst>
          </p:cNvPr>
          <p:cNvSpPr/>
          <p:nvPr/>
        </p:nvSpPr>
        <p:spPr>
          <a:xfrm>
            <a:off x="6823182" y="9884406"/>
            <a:ext cx="697154" cy="787716"/>
          </a:xfrm>
          <a:prstGeom prst="ellipse">
            <a:avLst/>
          </a:prstGeom>
          <a:solidFill>
            <a:srgbClr val="1EA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EA6C0"/>
              </a:solidFill>
            </a:endParaRPr>
          </a:p>
        </p:txBody>
      </p:sp>
      <p:pic>
        <p:nvPicPr>
          <p:cNvPr id="16" name="Picture 15">
            <a:extLst>
              <a:ext uri="{FF2B5EF4-FFF2-40B4-BE49-F238E27FC236}">
                <a16:creationId xmlns:a16="http://schemas.microsoft.com/office/drawing/2014/main" id="{BB2C1CFF-2933-654A-BE0A-6F7584EB72E0}"/>
              </a:ext>
            </a:extLst>
          </p:cNvPr>
          <p:cNvPicPr>
            <a:picLocks noChangeAspect="1"/>
          </p:cNvPicPr>
          <p:nvPr/>
        </p:nvPicPr>
        <p:blipFill>
          <a:blip r:embed="rId3"/>
          <a:stretch>
            <a:fillRect/>
          </a:stretch>
        </p:blipFill>
        <p:spPr>
          <a:xfrm>
            <a:off x="6377387" y="9683911"/>
            <a:ext cx="969826" cy="1014587"/>
          </a:xfrm>
          <a:prstGeom prst="rect">
            <a:avLst/>
          </a:prstGeom>
        </p:spPr>
      </p:pic>
      <p:sp>
        <p:nvSpPr>
          <p:cNvPr id="18" name="Rectangle 17"/>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sp>
        <p:nvSpPr>
          <p:cNvPr id="19" name="TextBox 18">
            <a:extLst>
              <a:ext uri="{FF2B5EF4-FFF2-40B4-BE49-F238E27FC236}">
                <a16:creationId xmlns:a16="http://schemas.microsoft.com/office/drawing/2014/main" id="{B6366FE1-0D22-4E76-416C-AE9760E0C585}"/>
              </a:ext>
            </a:extLst>
          </p:cNvPr>
          <p:cNvSpPr txBox="1"/>
          <p:nvPr/>
        </p:nvSpPr>
        <p:spPr>
          <a:xfrm>
            <a:off x="372844" y="-30960"/>
            <a:ext cx="6888169" cy="1492716"/>
          </a:xfrm>
          <a:prstGeom prst="rect">
            <a:avLst/>
          </a:prstGeom>
          <a:noFill/>
        </p:spPr>
        <p:txBody>
          <a:bodyPr wrap="square" rtlCol="0">
            <a:spAutoFit/>
          </a:bodyPr>
          <a:lstStyle/>
          <a:p>
            <a:pPr algn="ctr"/>
            <a:endParaRPr lang="en-GB" sz="1100" b="1" dirty="0"/>
          </a:p>
          <a:p>
            <a:pPr algn="ctr"/>
            <a:r>
              <a:rPr lang="en-GB" sz="3200" b="1" u="sng" dirty="0">
                <a:latin typeface="Calibri" panose="020F0502020204030204" pitchFamily="34" charset="0"/>
                <a:ea typeface="Calibri" panose="020F0502020204030204" pitchFamily="34" charset="0"/>
              </a:rPr>
              <a:t>Weekly Attendance </a:t>
            </a:r>
          </a:p>
          <a:p>
            <a:pPr algn="ctr"/>
            <a:r>
              <a:rPr lang="en-GB" sz="2400" b="1" u="sng" dirty="0">
                <a:latin typeface="Calibri" panose="020F0502020204030204" pitchFamily="34" charset="0"/>
                <a:ea typeface="Calibri" panose="020F0502020204030204" pitchFamily="34" charset="0"/>
              </a:rPr>
              <a:t>15</a:t>
            </a:r>
            <a:r>
              <a:rPr lang="en-GB" sz="2400" b="1" u="sng" baseline="30000" dirty="0">
                <a:latin typeface="Calibri" panose="020F0502020204030204" pitchFamily="34" charset="0"/>
                <a:ea typeface="Calibri" panose="020F0502020204030204" pitchFamily="34" charset="0"/>
              </a:rPr>
              <a:t>th</a:t>
            </a:r>
            <a:r>
              <a:rPr lang="en-GB" sz="2400" b="1" u="sng" dirty="0">
                <a:latin typeface="Calibri" panose="020F0502020204030204" pitchFamily="34" charset="0"/>
                <a:ea typeface="Calibri" panose="020F0502020204030204" pitchFamily="34" charset="0"/>
              </a:rPr>
              <a:t> – 19</a:t>
            </a:r>
            <a:r>
              <a:rPr lang="en-GB" sz="2400" b="1" u="sng" baseline="30000" dirty="0">
                <a:latin typeface="Calibri" panose="020F0502020204030204" pitchFamily="34" charset="0"/>
                <a:ea typeface="Calibri" panose="020F0502020204030204" pitchFamily="34" charset="0"/>
              </a:rPr>
              <a:t>th</a:t>
            </a:r>
            <a:r>
              <a:rPr lang="en-GB" sz="2400" b="1" u="sng" dirty="0">
                <a:latin typeface="Calibri" panose="020F0502020204030204" pitchFamily="34" charset="0"/>
                <a:ea typeface="Calibri" panose="020F0502020204030204" pitchFamily="34" charset="0"/>
              </a:rPr>
              <a:t> January 2024 </a:t>
            </a:r>
          </a:p>
          <a:p>
            <a:pPr algn="ctr"/>
            <a:r>
              <a:rPr lang="en-GB" sz="2400" b="1" u="sng" dirty="0">
                <a:latin typeface="Calibri" panose="020F0502020204030204" pitchFamily="34" charset="0"/>
                <a:ea typeface="Calibri" panose="020F0502020204030204" pitchFamily="34" charset="0"/>
              </a:rPr>
              <a:t>Whole School target: 96%</a:t>
            </a:r>
          </a:p>
        </p:txBody>
      </p:sp>
      <p:sp>
        <p:nvSpPr>
          <p:cNvPr id="20" name="Rectangle 19"/>
          <p:cNvSpPr/>
          <p:nvPr/>
        </p:nvSpPr>
        <p:spPr>
          <a:xfrm>
            <a:off x="460375" y="1948588"/>
            <a:ext cx="3259438" cy="430887"/>
          </a:xfrm>
          <a:prstGeom prst="rect">
            <a:avLst/>
          </a:prstGeom>
        </p:spPr>
        <p:txBody>
          <a:bodyPr wrap="square">
            <a:spAutoFit/>
          </a:bodyPr>
          <a:lstStyle/>
          <a:p>
            <a:pPr algn="just"/>
            <a:endParaRPr lang="en-GB" sz="1100" dirty="0"/>
          </a:p>
          <a:p>
            <a:pPr algn="just"/>
            <a:endParaRPr lang="en-GB" sz="1100" dirty="0"/>
          </a:p>
        </p:txBody>
      </p:sp>
      <p:sp>
        <p:nvSpPr>
          <p:cNvPr id="22" name="Rectangle 21"/>
          <p:cNvSpPr/>
          <p:nvPr/>
        </p:nvSpPr>
        <p:spPr>
          <a:xfrm>
            <a:off x="378804" y="5830789"/>
            <a:ext cx="6682017" cy="2954655"/>
          </a:xfrm>
          <a:prstGeom prst="rect">
            <a:avLst/>
          </a:prstGeom>
        </p:spPr>
        <p:txBody>
          <a:bodyPr wrap="square">
            <a:spAutoFit/>
          </a:bodyPr>
          <a:lstStyle/>
          <a:p>
            <a:pPr algn="ctr"/>
            <a:endParaRPr lang="en-GB" sz="1600" b="1" u="sng" dirty="0"/>
          </a:p>
          <a:p>
            <a:pPr algn="ctr"/>
            <a:r>
              <a:rPr lang="en-GB" sz="1600" b="1" u="sng" dirty="0"/>
              <a:t> </a:t>
            </a:r>
          </a:p>
          <a:p>
            <a:pPr algn="just"/>
            <a:r>
              <a:rPr lang="en-GB" sz="1200" dirty="0"/>
              <a:t> </a:t>
            </a:r>
          </a:p>
          <a:p>
            <a:pPr algn="just"/>
            <a:r>
              <a:rPr lang="en-GB" sz="1200" dirty="0"/>
              <a:t>At Birley Spa Primary Academy we are committed to helping all pupils to achieve their full potential. Good attendance is a key factor in raising pupils’ attainment and supporting their personal development. </a:t>
            </a:r>
            <a:r>
              <a:rPr lang="en-GB" sz="1200" b="1" dirty="0"/>
              <a:t>In line with DfE and Local Authority policy, we do not authorise holidays taken in school time and we work with families to do everything they can to support their child to attend school every day. </a:t>
            </a:r>
            <a:r>
              <a:rPr lang="en-GB" sz="1200" dirty="0"/>
              <a:t>Whilst it is appreciated that children are ill from time to time, please think carefully before allowing your child to be absent from school. The chart below provides an indication of how just a few days absence can significantly impact a child’s overall attendance percentage and impede their learning</a:t>
            </a:r>
            <a:r>
              <a:rPr lang="en-GB" sz="1400" dirty="0"/>
              <a:t>:</a:t>
            </a:r>
          </a:p>
          <a:p>
            <a:endParaRPr lang="en-GB" sz="1400" dirty="0"/>
          </a:p>
          <a:p>
            <a:endParaRPr lang="en-GB" sz="1400" dirty="0"/>
          </a:p>
          <a:p>
            <a:endParaRPr lang="en-GB" sz="1400" dirty="0"/>
          </a:p>
          <a:p>
            <a:endParaRPr lang="en-GB" sz="1400" dirty="0"/>
          </a:p>
        </p:txBody>
      </p:sp>
      <p:graphicFrame>
        <p:nvGraphicFramePr>
          <p:cNvPr id="24" name="Table 23"/>
          <p:cNvGraphicFramePr>
            <a:graphicFrameLocks noGrp="1"/>
          </p:cNvGraphicFramePr>
          <p:nvPr>
            <p:extLst>
              <p:ext uri="{D42A27DB-BD31-4B8C-83A1-F6EECF244321}">
                <p14:modId xmlns:p14="http://schemas.microsoft.com/office/powerpoint/2010/main" val="2397141681"/>
              </p:ext>
            </p:extLst>
          </p:nvPr>
        </p:nvGraphicFramePr>
        <p:xfrm>
          <a:off x="332416" y="7910080"/>
          <a:ext cx="4035426" cy="2560320"/>
        </p:xfrm>
        <a:graphic>
          <a:graphicData uri="http://schemas.openxmlformats.org/drawingml/2006/table">
            <a:tbl>
              <a:tblPr/>
              <a:tblGrid>
                <a:gridCol w="1357247">
                  <a:extLst>
                    <a:ext uri="{9D8B030D-6E8A-4147-A177-3AD203B41FA5}">
                      <a16:colId xmlns:a16="http://schemas.microsoft.com/office/drawing/2014/main" val="2581868325"/>
                    </a:ext>
                  </a:extLst>
                </a:gridCol>
                <a:gridCol w="862076">
                  <a:extLst>
                    <a:ext uri="{9D8B030D-6E8A-4147-A177-3AD203B41FA5}">
                      <a16:colId xmlns:a16="http://schemas.microsoft.com/office/drawing/2014/main" val="1639680466"/>
                    </a:ext>
                  </a:extLst>
                </a:gridCol>
                <a:gridCol w="678165">
                  <a:extLst>
                    <a:ext uri="{9D8B030D-6E8A-4147-A177-3AD203B41FA5}">
                      <a16:colId xmlns:a16="http://schemas.microsoft.com/office/drawing/2014/main" val="3076668890"/>
                    </a:ext>
                  </a:extLst>
                </a:gridCol>
                <a:gridCol w="1137938">
                  <a:extLst>
                    <a:ext uri="{9D8B030D-6E8A-4147-A177-3AD203B41FA5}">
                      <a16:colId xmlns:a16="http://schemas.microsoft.com/office/drawing/2014/main" val="3569633777"/>
                    </a:ext>
                  </a:extLst>
                </a:gridCol>
              </a:tblGrid>
              <a:tr h="566869">
                <a:tc>
                  <a:txBody>
                    <a:bodyPr/>
                    <a:lstStyle/>
                    <a:p>
                      <a:r>
                        <a:rPr lang="en-GB" sz="1200" b="1" dirty="0">
                          <a:effectLst/>
                        </a:rPr>
                        <a:t>Description</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Attendance</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Whole Days Lost</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Lost Hours of Learning</a:t>
                      </a:r>
                      <a:endParaRPr lang="en-GB" sz="12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1514298629"/>
                  </a:ext>
                </a:extLst>
              </a:tr>
              <a:tr h="242944">
                <a:tc>
                  <a:txBody>
                    <a:bodyPr/>
                    <a:lstStyle/>
                    <a:p>
                      <a:r>
                        <a:rPr lang="en-GB" sz="1200" b="1" dirty="0">
                          <a:effectLst/>
                        </a:rPr>
                        <a:t>Excellent</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100 – 99%</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0 – 2</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0 – 10</a:t>
                      </a:r>
                      <a:endParaRPr lang="en-GB" sz="1200" dirty="0">
                        <a:effectLst/>
                      </a:endParaRPr>
                    </a:p>
                  </a:txBody>
                  <a:tcPr anchor="ctr">
                    <a:lnL>
                      <a:noFill/>
                    </a:lnL>
                    <a:lnR>
                      <a:noFill/>
                    </a:lnR>
                    <a:lnT>
                      <a:noFill/>
                    </a:lnT>
                    <a:lnB>
                      <a:noFill/>
                    </a:lnB>
                    <a:solidFill>
                      <a:srgbClr val="92D050"/>
                    </a:solidFill>
                  </a:tcPr>
                </a:tc>
                <a:extLst>
                  <a:ext uri="{0D108BD9-81ED-4DB2-BD59-A6C34878D82A}">
                    <a16:rowId xmlns:a16="http://schemas.microsoft.com/office/drawing/2014/main" val="4292828666"/>
                  </a:ext>
                </a:extLst>
              </a:tr>
              <a:tr h="242944">
                <a:tc>
                  <a:txBody>
                    <a:bodyPr/>
                    <a:lstStyle/>
                    <a:p>
                      <a:r>
                        <a:rPr lang="en-GB" sz="1200" b="1" dirty="0">
                          <a:effectLst/>
                        </a:rPr>
                        <a:t>Good</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98 – 96%</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4 – 7.5</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20 – 37.5</a:t>
                      </a:r>
                      <a:endParaRPr lang="en-GB" sz="1200" dirty="0">
                        <a:effectLst/>
                      </a:endParaRPr>
                    </a:p>
                  </a:txBody>
                  <a:tcPr anchor="ctr">
                    <a:lnL>
                      <a:noFill/>
                    </a:lnL>
                    <a:lnR>
                      <a:noFill/>
                    </a:lnR>
                    <a:lnT>
                      <a:noFill/>
                    </a:lnT>
                    <a:lnB>
                      <a:noFill/>
                    </a:lnB>
                    <a:solidFill>
                      <a:srgbClr val="92D050"/>
                    </a:solidFill>
                  </a:tcPr>
                </a:tc>
                <a:extLst>
                  <a:ext uri="{0D108BD9-81ED-4DB2-BD59-A6C34878D82A}">
                    <a16:rowId xmlns:a16="http://schemas.microsoft.com/office/drawing/2014/main" val="3582443156"/>
                  </a:ext>
                </a:extLst>
              </a:tr>
              <a:tr h="404906">
                <a:tc>
                  <a:txBody>
                    <a:bodyPr/>
                    <a:lstStyle/>
                    <a:p>
                      <a:r>
                        <a:rPr lang="en-GB" sz="1200" b="1" dirty="0">
                          <a:effectLst/>
                        </a:rPr>
                        <a:t>Requires Improvement</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95 – 91%</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9.5 – 17</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47.5 – 85</a:t>
                      </a:r>
                      <a:endParaRPr lang="en-GB" sz="12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1444807135"/>
                  </a:ext>
                </a:extLst>
              </a:tr>
              <a:tr h="404906">
                <a:tc>
                  <a:txBody>
                    <a:bodyPr/>
                    <a:lstStyle/>
                    <a:p>
                      <a:r>
                        <a:rPr lang="en-GB" sz="1200" b="1" dirty="0">
                          <a:solidFill>
                            <a:srgbClr val="FF0000"/>
                          </a:solidFill>
                          <a:effectLst/>
                        </a:rPr>
                        <a:t>Persistent Absentee</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90 – 86%</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19 – 27</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95 – 135</a:t>
                      </a:r>
                      <a:endParaRPr lang="en-GB" sz="1200" dirty="0">
                        <a:solidFill>
                          <a:srgbClr val="FF0000"/>
                        </a:solidFill>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721385391"/>
                  </a:ext>
                </a:extLst>
              </a:tr>
              <a:tr h="404906">
                <a:tc>
                  <a:txBody>
                    <a:bodyPr/>
                    <a:lstStyle/>
                    <a:p>
                      <a:r>
                        <a:rPr lang="en-GB" sz="1200" b="1" dirty="0">
                          <a:solidFill>
                            <a:srgbClr val="FF0000"/>
                          </a:solidFill>
                          <a:effectLst/>
                        </a:rPr>
                        <a:t>Critical</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85 – 80%</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28.5 – 38</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142.5 – 190</a:t>
                      </a:r>
                      <a:endParaRPr lang="en-GB" sz="1200" dirty="0">
                        <a:solidFill>
                          <a:srgbClr val="FF0000"/>
                        </a:solidFill>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2717815703"/>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79879131"/>
              </p:ext>
            </p:extLst>
          </p:nvPr>
        </p:nvGraphicFramePr>
        <p:xfrm>
          <a:off x="1622017" y="1425777"/>
          <a:ext cx="4450077" cy="5137476"/>
        </p:xfrm>
        <a:graphic>
          <a:graphicData uri="http://schemas.openxmlformats.org/drawingml/2006/table">
            <a:tbl>
              <a:tblPr firstRow="1" bandRow="1">
                <a:tableStyleId>{00A15C55-8517-42AA-B614-E9B94910E393}</a:tableStyleId>
              </a:tblPr>
              <a:tblGrid>
                <a:gridCol w="1004625">
                  <a:extLst>
                    <a:ext uri="{9D8B030D-6E8A-4147-A177-3AD203B41FA5}">
                      <a16:colId xmlns:a16="http://schemas.microsoft.com/office/drawing/2014/main" val="2474386573"/>
                    </a:ext>
                  </a:extLst>
                </a:gridCol>
                <a:gridCol w="1771847">
                  <a:extLst>
                    <a:ext uri="{9D8B030D-6E8A-4147-A177-3AD203B41FA5}">
                      <a16:colId xmlns:a16="http://schemas.microsoft.com/office/drawing/2014/main" val="3596299661"/>
                    </a:ext>
                  </a:extLst>
                </a:gridCol>
                <a:gridCol w="1673605">
                  <a:extLst>
                    <a:ext uri="{9D8B030D-6E8A-4147-A177-3AD203B41FA5}">
                      <a16:colId xmlns:a16="http://schemas.microsoft.com/office/drawing/2014/main" val="2401480876"/>
                    </a:ext>
                  </a:extLst>
                </a:gridCol>
              </a:tblGrid>
              <a:tr h="293584">
                <a:tc>
                  <a:txBody>
                    <a:bodyPr/>
                    <a:lstStyle/>
                    <a:p>
                      <a:endParaRPr lang="en-GB" sz="14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endParaRPr lang="en-GB" sz="14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endParaRPr lang="en-GB" sz="14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21996632"/>
                  </a:ext>
                </a:extLst>
              </a:tr>
              <a:tr h="301018">
                <a:tc>
                  <a:txBody>
                    <a:bodyPr/>
                    <a:lstStyle/>
                    <a:p>
                      <a:r>
                        <a:rPr lang="en-GB" sz="1400" dirty="0"/>
                        <a:t>EYFS</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1400" dirty="0"/>
                        <a:t>A</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sz="1400" dirty="0"/>
                        <a:t>89.3%</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45220378"/>
                  </a:ext>
                </a:extLst>
              </a:tr>
              <a:tr h="301018">
                <a:tc>
                  <a:txBody>
                    <a:bodyPr/>
                    <a:lstStyle/>
                    <a:p>
                      <a:r>
                        <a:rPr lang="en-GB" sz="1400" dirty="0"/>
                        <a:t>EYFS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B</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6807510"/>
                  </a:ext>
                </a:extLst>
              </a:tr>
              <a:tr h="301018">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400" dirty="0"/>
                        <a:t>Y1/Y2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C</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92.5%</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37430294"/>
                  </a:ext>
                </a:extLst>
              </a:tr>
              <a:tr h="301018">
                <a:tc>
                  <a:txBody>
                    <a:bodyPr/>
                    <a:lstStyle/>
                    <a:p>
                      <a:r>
                        <a:rPr lang="en-GB" sz="1400" dirty="0"/>
                        <a:t>Y1/Y2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D</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95.4%</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5299066"/>
                  </a:ext>
                </a:extLst>
              </a:tr>
              <a:tr h="342975">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400" dirty="0"/>
                        <a:t>Y1/Y2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E</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dirty="0">
                          <a:solidFill>
                            <a:schemeClr val="tx1"/>
                          </a:solidFill>
                        </a:rPr>
                        <a:t>91.5%</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6673198"/>
                  </a:ext>
                </a:extLst>
              </a:tr>
              <a:tr h="306490">
                <a:tc>
                  <a:txBody>
                    <a:bodyPr/>
                    <a:lstStyle/>
                    <a:p>
                      <a:r>
                        <a:rPr lang="en-GB" sz="1400" dirty="0"/>
                        <a:t>Y3</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F</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9301099"/>
                  </a:ext>
                </a:extLst>
              </a:tr>
              <a:tr h="306490">
                <a:tc>
                  <a:txBody>
                    <a:bodyPr/>
                    <a:lstStyle/>
                    <a:p>
                      <a:r>
                        <a:rPr lang="en-GB" sz="1400" dirty="0"/>
                        <a:t>Y3</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G</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96.3%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00443757"/>
                  </a:ext>
                </a:extLst>
              </a:tr>
              <a:tr h="325440">
                <a:tc>
                  <a:txBody>
                    <a:bodyPr/>
                    <a:lstStyle/>
                    <a:p>
                      <a:r>
                        <a:rPr lang="en-GB" sz="1400" dirty="0"/>
                        <a:t>Y4</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H</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89.2%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8426134"/>
                  </a:ext>
                </a:extLst>
              </a:tr>
              <a:tr h="355577">
                <a:tc>
                  <a:txBody>
                    <a:bodyPr/>
                    <a:lstStyle/>
                    <a:p>
                      <a:r>
                        <a:rPr lang="en-GB" sz="1400" dirty="0"/>
                        <a:t>Y4</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I</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95.4%</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13570784"/>
                  </a:ext>
                </a:extLst>
              </a:tr>
              <a:tr h="375490">
                <a:tc>
                  <a:txBody>
                    <a:bodyPr/>
                    <a:lstStyle/>
                    <a:p>
                      <a:r>
                        <a:rPr lang="en-GB" sz="1400" dirty="0"/>
                        <a:t>Y5</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J</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85.9%</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55413177"/>
                  </a:ext>
                </a:extLst>
              </a:tr>
              <a:tr h="306490">
                <a:tc>
                  <a:txBody>
                    <a:bodyPr/>
                    <a:lstStyle/>
                    <a:p>
                      <a:r>
                        <a:rPr lang="en-GB" sz="1400" dirty="0"/>
                        <a:t>Y5</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K</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u="none" dirty="0">
                          <a:solidFill>
                            <a:schemeClr val="tx1"/>
                          </a:solidFill>
                        </a:rPr>
                        <a:t>92.8%</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150196"/>
                  </a:ext>
                </a:extLst>
              </a:tr>
              <a:tr h="306490">
                <a:tc>
                  <a:txBody>
                    <a:bodyPr/>
                    <a:lstStyle/>
                    <a:p>
                      <a:r>
                        <a:rPr lang="en-GB" sz="1400" dirty="0"/>
                        <a:t>Y6</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L</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93.3%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46885361"/>
                  </a:ext>
                </a:extLst>
              </a:tr>
              <a:tr h="306490">
                <a:tc>
                  <a:txBody>
                    <a:bodyPr/>
                    <a:lstStyle/>
                    <a:p>
                      <a:r>
                        <a:rPr lang="en-GB" sz="1400" dirty="0"/>
                        <a:t>Y6</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M</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8081"/>
                  </a:ext>
                </a:extLst>
              </a:tr>
              <a:tr h="306490">
                <a:tc>
                  <a:txBody>
                    <a:bodyPr/>
                    <a:lstStyle/>
                    <a:p>
                      <a:r>
                        <a:rPr lang="en-GB" sz="1400" dirty="0"/>
                        <a:t>Y3/Y6</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u="none" dirty="0">
                          <a:solidFill>
                            <a:schemeClr val="tx1"/>
                          </a:solidFill>
                        </a:rPr>
                        <a:t>86.7%</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9796945"/>
                  </a:ext>
                </a:extLst>
              </a:tr>
              <a:tr h="301018">
                <a:tc gridSpan="2">
                  <a:txBody>
                    <a:bodyPr/>
                    <a:lstStyle/>
                    <a:p>
                      <a:r>
                        <a:rPr lang="en-GB" sz="1400" b="1" dirty="0"/>
                        <a:t>Whole</a:t>
                      </a:r>
                      <a:r>
                        <a:rPr lang="en-GB" sz="1400" b="1" baseline="0" dirty="0"/>
                        <a:t> School Attendance</a:t>
                      </a:r>
                      <a:endParaRPr lang="en-GB" sz="1400" b="1"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a:t>91.4%</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6664665"/>
                  </a:ext>
                </a:extLst>
              </a:tr>
            </a:tbl>
          </a:graphicData>
        </a:graphic>
      </p:graphicFrame>
    </p:spTree>
    <p:extLst>
      <p:ext uri="{BB962C8B-B14F-4D97-AF65-F5344CB8AC3E}">
        <p14:creationId xmlns:p14="http://schemas.microsoft.com/office/powerpoint/2010/main" val="388702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B50CDD0-597C-6649-A39C-F1FB6ABD1F1B}"/>
              </a:ext>
            </a:extLst>
          </p:cNvPr>
          <p:cNvSpPr/>
          <p:nvPr/>
        </p:nvSpPr>
        <p:spPr>
          <a:xfrm>
            <a:off x="-1" y="312739"/>
            <a:ext cx="541845" cy="10379074"/>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3872437" y="2246391"/>
            <a:ext cx="3128462" cy="1569660"/>
          </a:xfrm>
          <a:prstGeom prst="rect">
            <a:avLst/>
          </a:prstGeom>
          <a:noFill/>
        </p:spPr>
        <p:txBody>
          <a:bodyPr wrap="square" rtlCol="0">
            <a:spAutoFit/>
          </a:bodyPr>
          <a:lstStyle/>
          <a:p>
            <a:endParaRPr lang="en-GB" sz="1200" b="1" u="sng" dirty="0"/>
          </a:p>
          <a:p>
            <a:endParaRPr lang="en-GB" sz="1200" b="1" u="sng" dirty="0"/>
          </a:p>
          <a:p>
            <a:endParaRPr lang="en-GB" sz="1200" b="1" u="sng" dirty="0"/>
          </a:p>
          <a:p>
            <a:endParaRPr lang="en-GB" sz="1200" b="1" u="sng" dirty="0"/>
          </a:p>
          <a:p>
            <a:endParaRPr lang="en-GB" sz="1200" b="1" u="sng" dirty="0"/>
          </a:p>
          <a:p>
            <a:endParaRPr lang="en-GB" sz="1200" b="1" u="sng" dirty="0"/>
          </a:p>
          <a:p>
            <a:endParaRPr lang="en-GB" sz="1200" b="1" u="sng" dirty="0"/>
          </a:p>
          <a:p>
            <a:r>
              <a:rPr lang="en-GB" sz="1200" b="1" u="sng" dirty="0"/>
              <a:t> </a:t>
            </a:r>
          </a:p>
        </p:txBody>
      </p:sp>
      <p:sp>
        <p:nvSpPr>
          <p:cNvPr id="6" name="AutoShape 2" descr="Image.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2" descr="Why Queen Elizabeth Had Never Visited Gree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Rectangle 7"/>
          <p:cNvSpPr/>
          <p:nvPr/>
        </p:nvSpPr>
        <p:spPr>
          <a:xfrm>
            <a:off x="541844" y="2221801"/>
            <a:ext cx="6347339" cy="1369606"/>
          </a:xfrm>
          <a:prstGeom prst="rect">
            <a:avLst/>
          </a:prstGeom>
        </p:spPr>
        <p:txBody>
          <a:bodyPr wrap="square">
            <a:spAutoFit/>
          </a:bodyPr>
          <a:lstStyle/>
          <a:p>
            <a:endParaRPr lang="en-US" sz="1300" dirty="0"/>
          </a:p>
          <a:p>
            <a:endParaRPr lang="en-US" sz="1300" dirty="0"/>
          </a:p>
          <a:p>
            <a:endParaRPr lang="en-US" sz="1300" dirty="0"/>
          </a:p>
          <a:p>
            <a:endParaRPr lang="en-US" sz="1300" dirty="0"/>
          </a:p>
          <a:p>
            <a:endParaRPr lang="en-US" sz="1300" dirty="0"/>
          </a:p>
          <a:p>
            <a:r>
              <a:rPr lang="en-US" dirty="0"/>
              <a:t> </a:t>
            </a:r>
          </a:p>
        </p:txBody>
      </p:sp>
      <p:sp>
        <p:nvSpPr>
          <p:cNvPr id="16" name="Rectangle 15">
            <a:extLst>
              <a:ext uri="{FF2B5EF4-FFF2-40B4-BE49-F238E27FC236}">
                <a16:creationId xmlns:a16="http://schemas.microsoft.com/office/drawing/2014/main" id="{5B50CDD0-597C-6649-A39C-F1FB6ABD1F1B}"/>
              </a:ext>
            </a:extLst>
          </p:cNvPr>
          <p:cNvSpPr/>
          <p:nvPr/>
        </p:nvSpPr>
        <p:spPr>
          <a:xfrm>
            <a:off x="0" y="-1"/>
            <a:ext cx="7559675" cy="675537"/>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Dates for the Diary </a:t>
            </a:r>
          </a:p>
        </p:txBody>
      </p:sp>
      <p:graphicFrame>
        <p:nvGraphicFramePr>
          <p:cNvPr id="13" name="Table 12"/>
          <p:cNvGraphicFramePr>
            <a:graphicFrameLocks noGrp="1"/>
          </p:cNvGraphicFramePr>
          <p:nvPr>
            <p:extLst>
              <p:ext uri="{D42A27DB-BD31-4B8C-83A1-F6EECF244321}">
                <p14:modId xmlns:p14="http://schemas.microsoft.com/office/powerpoint/2010/main" val="2761511999"/>
              </p:ext>
            </p:extLst>
          </p:nvPr>
        </p:nvGraphicFramePr>
        <p:xfrm>
          <a:off x="649145" y="690847"/>
          <a:ext cx="6446583" cy="8830228"/>
        </p:xfrm>
        <a:graphic>
          <a:graphicData uri="http://schemas.openxmlformats.org/drawingml/2006/table">
            <a:tbl>
              <a:tblPr firstRow="1" bandRow="1">
                <a:tableStyleId>{21E4AEA4-8DFA-4A89-87EB-49C32662AFE0}</a:tableStyleId>
              </a:tblPr>
              <a:tblGrid>
                <a:gridCol w="2699173">
                  <a:extLst>
                    <a:ext uri="{9D8B030D-6E8A-4147-A177-3AD203B41FA5}">
                      <a16:colId xmlns:a16="http://schemas.microsoft.com/office/drawing/2014/main" val="336721605"/>
                    </a:ext>
                  </a:extLst>
                </a:gridCol>
                <a:gridCol w="3747410">
                  <a:extLst>
                    <a:ext uri="{9D8B030D-6E8A-4147-A177-3AD203B41FA5}">
                      <a16:colId xmlns:a16="http://schemas.microsoft.com/office/drawing/2014/main" val="3479800910"/>
                    </a:ext>
                  </a:extLst>
                </a:gridCol>
              </a:tblGrid>
              <a:tr h="623258">
                <a:tc>
                  <a:txBody>
                    <a:bodyPr/>
                    <a:lstStyle/>
                    <a:p>
                      <a:pPr algn="ctr"/>
                      <a:r>
                        <a:rPr lang="en-GB" sz="1800" u="sng" dirty="0"/>
                        <a:t>Date:</a:t>
                      </a:r>
                    </a:p>
                  </a:txBody>
                  <a:tcPr/>
                </a:tc>
                <a:tc>
                  <a:txBody>
                    <a:bodyPr/>
                    <a:lstStyle/>
                    <a:p>
                      <a:pPr algn="ctr"/>
                      <a:r>
                        <a:rPr lang="en-GB" sz="1800" u="sng" dirty="0"/>
                        <a:t>Event:</a:t>
                      </a:r>
                    </a:p>
                  </a:txBody>
                  <a:tcPr/>
                </a:tc>
                <a:extLst>
                  <a:ext uri="{0D108BD9-81ED-4DB2-BD59-A6C34878D82A}">
                    <a16:rowId xmlns:a16="http://schemas.microsoft.com/office/drawing/2014/main" val="2566873879"/>
                  </a:ext>
                </a:extLst>
              </a:tr>
              <a:tr h="565605">
                <a:tc>
                  <a:txBody>
                    <a:bodyPr/>
                    <a:lstStyle/>
                    <a:p>
                      <a:pPr algn="ctr"/>
                      <a:r>
                        <a:rPr lang="en-GB" sz="1400" dirty="0">
                          <a:latin typeface="+mn-lt"/>
                        </a:rPr>
                        <a:t>12</a:t>
                      </a:r>
                      <a:r>
                        <a:rPr lang="en-GB" sz="1400" baseline="30000" dirty="0">
                          <a:latin typeface="+mn-lt"/>
                        </a:rPr>
                        <a:t>th</a:t>
                      </a:r>
                      <a:r>
                        <a:rPr lang="en-GB" sz="1400" dirty="0">
                          <a:latin typeface="+mn-lt"/>
                        </a:rPr>
                        <a:t> – 16</a:t>
                      </a:r>
                      <a:r>
                        <a:rPr lang="en-GB" sz="1400" baseline="30000" dirty="0">
                          <a:latin typeface="+mn-lt"/>
                        </a:rPr>
                        <a:t>th</a:t>
                      </a:r>
                      <a:r>
                        <a:rPr lang="en-GB" sz="1400" dirty="0">
                          <a:latin typeface="+mn-lt"/>
                        </a:rPr>
                        <a:t> February 2024 </a:t>
                      </a:r>
                    </a:p>
                  </a:txBody>
                  <a:tcPr/>
                </a:tc>
                <a:tc>
                  <a:txBody>
                    <a:bodyPr/>
                    <a:lstStyle/>
                    <a:p>
                      <a:pPr algn="ctr"/>
                      <a:r>
                        <a:rPr lang="en-GB" sz="1400" dirty="0">
                          <a:latin typeface="+mn-lt"/>
                        </a:rPr>
                        <a:t>Half term Holiday</a:t>
                      </a:r>
                    </a:p>
                  </a:txBody>
                  <a:tcPr/>
                </a:tc>
                <a:extLst>
                  <a:ext uri="{0D108BD9-81ED-4DB2-BD59-A6C34878D82A}">
                    <a16:rowId xmlns:a16="http://schemas.microsoft.com/office/drawing/2014/main" val="1934329477"/>
                  </a:ext>
                </a:extLst>
              </a:tr>
              <a:tr h="542037">
                <a:tc>
                  <a:txBody>
                    <a:bodyPr/>
                    <a:lstStyle/>
                    <a:p>
                      <a:pPr algn="ctr"/>
                      <a:r>
                        <a:rPr lang="en-GB" sz="1400" dirty="0">
                          <a:latin typeface="+mn-lt"/>
                        </a:rPr>
                        <a:t>19</a:t>
                      </a:r>
                      <a:r>
                        <a:rPr lang="en-GB" sz="1400" baseline="30000" dirty="0">
                          <a:latin typeface="+mn-lt"/>
                        </a:rPr>
                        <a:t>th</a:t>
                      </a:r>
                      <a:r>
                        <a:rPr lang="en-GB" sz="1400" dirty="0">
                          <a:latin typeface="+mn-lt"/>
                        </a:rPr>
                        <a:t> February 2024 </a:t>
                      </a:r>
                    </a:p>
                  </a:txBody>
                  <a:tcPr/>
                </a:tc>
                <a:tc>
                  <a:txBody>
                    <a:bodyPr/>
                    <a:lstStyle/>
                    <a:p>
                      <a:pPr algn="ctr"/>
                      <a:r>
                        <a:rPr lang="en-GB" sz="1400" dirty="0">
                          <a:latin typeface="+mn-lt"/>
                        </a:rPr>
                        <a:t>School Reopens for children</a:t>
                      </a:r>
                    </a:p>
                  </a:txBody>
                  <a:tcPr/>
                </a:tc>
                <a:extLst>
                  <a:ext uri="{0D108BD9-81ED-4DB2-BD59-A6C34878D82A}">
                    <a16:rowId xmlns:a16="http://schemas.microsoft.com/office/drawing/2014/main" val="2034919221"/>
                  </a:ext>
                </a:extLst>
              </a:tr>
              <a:tr h="542037">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400" b="0" dirty="0">
                          <a:latin typeface="+mn-lt"/>
                        </a:rPr>
                        <a:t>19</a:t>
                      </a:r>
                      <a:r>
                        <a:rPr lang="en-GB" sz="1400" b="0" baseline="30000" dirty="0">
                          <a:latin typeface="+mn-lt"/>
                        </a:rPr>
                        <a:t>th</a:t>
                      </a:r>
                      <a:r>
                        <a:rPr lang="en-GB" sz="1400" b="0" dirty="0">
                          <a:latin typeface="+mn-lt"/>
                        </a:rPr>
                        <a:t> February 2024 </a:t>
                      </a:r>
                    </a:p>
                  </a:txBody>
                  <a:tcPr/>
                </a:tc>
                <a:tc>
                  <a:txBody>
                    <a:bodyPr/>
                    <a:lstStyle/>
                    <a:p>
                      <a:pPr algn="ctr"/>
                      <a:r>
                        <a:rPr lang="en-GB" sz="1400" b="0" dirty="0">
                          <a:latin typeface="+mn-lt"/>
                        </a:rPr>
                        <a:t>Young Voices</a:t>
                      </a:r>
                      <a:r>
                        <a:rPr lang="en-GB" sz="1400" b="0" baseline="0" dirty="0">
                          <a:latin typeface="+mn-lt"/>
                        </a:rPr>
                        <a:t> Trip for Year 5</a:t>
                      </a:r>
                      <a:endParaRPr lang="en-GB" sz="1400" b="0" dirty="0">
                        <a:latin typeface="+mn-lt"/>
                      </a:endParaRPr>
                    </a:p>
                  </a:txBody>
                  <a:tcPr/>
                </a:tc>
                <a:extLst>
                  <a:ext uri="{0D108BD9-81ED-4DB2-BD59-A6C34878D82A}">
                    <a16:rowId xmlns:a16="http://schemas.microsoft.com/office/drawing/2014/main" val="4114759446"/>
                  </a:ext>
                </a:extLst>
              </a:tr>
              <a:tr h="542037">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400" b="0" dirty="0">
                          <a:latin typeface="+mn-lt"/>
                        </a:rPr>
                        <a:t>8</a:t>
                      </a:r>
                      <a:r>
                        <a:rPr lang="en-GB" sz="1400" b="0" baseline="30000" dirty="0">
                          <a:latin typeface="+mn-lt"/>
                        </a:rPr>
                        <a:t>th</a:t>
                      </a:r>
                      <a:r>
                        <a:rPr lang="en-GB" sz="1400" b="0" dirty="0">
                          <a:latin typeface="+mn-lt"/>
                        </a:rPr>
                        <a:t> March</a:t>
                      </a:r>
                      <a:r>
                        <a:rPr lang="en-GB" sz="1400" b="0" baseline="0" dirty="0">
                          <a:latin typeface="+mn-lt"/>
                        </a:rPr>
                        <a:t> 2024 </a:t>
                      </a:r>
                      <a:endParaRPr lang="en-GB" sz="1400" b="0" dirty="0">
                        <a:latin typeface="+mn-lt"/>
                      </a:endParaRPr>
                    </a:p>
                  </a:txBody>
                  <a:tcPr/>
                </a:tc>
                <a:tc>
                  <a:txBody>
                    <a:bodyPr/>
                    <a:lstStyle/>
                    <a:p>
                      <a:pPr algn="ctr"/>
                      <a:r>
                        <a:rPr lang="en-GB" sz="1400" b="0" dirty="0">
                          <a:latin typeface="+mn-lt"/>
                        </a:rPr>
                        <a:t>Mother’s day afternoon tea 2pm, 2.45pm</a:t>
                      </a:r>
                      <a:r>
                        <a:rPr lang="en-GB" sz="1400" b="0" baseline="0" dirty="0">
                          <a:latin typeface="+mn-lt"/>
                        </a:rPr>
                        <a:t> and 3.30pm</a:t>
                      </a:r>
                      <a:endParaRPr lang="en-GB" sz="1400" b="0" dirty="0">
                        <a:latin typeface="+mn-lt"/>
                      </a:endParaRPr>
                    </a:p>
                  </a:txBody>
                  <a:tcPr/>
                </a:tc>
                <a:extLst>
                  <a:ext uri="{0D108BD9-81ED-4DB2-BD59-A6C34878D82A}">
                    <a16:rowId xmlns:a16="http://schemas.microsoft.com/office/drawing/2014/main" val="3046297363"/>
                  </a:ext>
                </a:extLst>
              </a:tr>
              <a:tr h="542037">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400" b="0" dirty="0">
                          <a:latin typeface="+mn-lt"/>
                        </a:rPr>
                        <a:t>11</a:t>
                      </a:r>
                      <a:r>
                        <a:rPr lang="en-GB" sz="1400" b="0" baseline="30000" dirty="0">
                          <a:latin typeface="+mn-lt"/>
                        </a:rPr>
                        <a:t>th</a:t>
                      </a:r>
                      <a:r>
                        <a:rPr lang="en-GB" sz="1400" b="0" dirty="0">
                          <a:latin typeface="+mn-lt"/>
                        </a:rPr>
                        <a:t> March</a:t>
                      </a:r>
                      <a:r>
                        <a:rPr lang="en-GB" sz="1400" b="0" baseline="0" dirty="0">
                          <a:latin typeface="+mn-lt"/>
                        </a:rPr>
                        <a:t> 2024 </a:t>
                      </a:r>
                      <a:endParaRPr lang="en-GB" sz="1400" b="0" dirty="0">
                        <a:latin typeface="+mn-lt"/>
                      </a:endParaRPr>
                    </a:p>
                  </a:txBody>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400" b="0" dirty="0">
                          <a:latin typeface="+mn-lt"/>
                        </a:rPr>
                        <a:t>Mother’s day afternoon tea 2pm, 2.45pm</a:t>
                      </a:r>
                      <a:r>
                        <a:rPr lang="en-GB" sz="1400" b="0" baseline="0" dirty="0">
                          <a:latin typeface="+mn-lt"/>
                        </a:rPr>
                        <a:t> and 3.30pm</a:t>
                      </a:r>
                      <a:endParaRPr lang="en-GB" sz="1400" b="0" dirty="0">
                        <a:latin typeface="+mn-lt"/>
                      </a:endParaRPr>
                    </a:p>
                  </a:txBody>
                  <a:tcPr/>
                </a:tc>
                <a:extLst>
                  <a:ext uri="{0D108BD9-81ED-4DB2-BD59-A6C34878D82A}">
                    <a16:rowId xmlns:a16="http://schemas.microsoft.com/office/drawing/2014/main" val="888973095"/>
                  </a:ext>
                </a:extLst>
              </a:tr>
              <a:tr h="534183">
                <a:tc>
                  <a:txBody>
                    <a:bodyPr/>
                    <a:lstStyle/>
                    <a:p>
                      <a:pPr algn="ctr"/>
                      <a:r>
                        <a:rPr lang="en-GB" sz="1400" dirty="0">
                          <a:latin typeface="+mn-lt"/>
                        </a:rPr>
                        <a:t>29</a:t>
                      </a:r>
                      <a:r>
                        <a:rPr lang="en-GB" sz="1400" baseline="30000" dirty="0">
                          <a:latin typeface="+mn-lt"/>
                        </a:rPr>
                        <a:t>th</a:t>
                      </a:r>
                      <a:r>
                        <a:rPr lang="en-GB" sz="1400" dirty="0">
                          <a:latin typeface="+mn-lt"/>
                        </a:rPr>
                        <a:t> March – 12</a:t>
                      </a:r>
                      <a:r>
                        <a:rPr lang="en-GB" sz="1400" baseline="30000" dirty="0">
                          <a:latin typeface="+mn-lt"/>
                        </a:rPr>
                        <a:t>th</a:t>
                      </a:r>
                      <a:r>
                        <a:rPr lang="en-GB" sz="1400" dirty="0">
                          <a:latin typeface="+mn-lt"/>
                        </a:rPr>
                        <a:t> April 2024</a:t>
                      </a:r>
                    </a:p>
                  </a:txBody>
                  <a:tcPr/>
                </a:tc>
                <a:tc>
                  <a:txBody>
                    <a:bodyPr/>
                    <a:lstStyle/>
                    <a:p>
                      <a:pPr algn="ctr"/>
                      <a:r>
                        <a:rPr lang="en-GB" sz="1400" dirty="0">
                          <a:latin typeface="+mn-lt"/>
                        </a:rPr>
                        <a:t>Easter</a:t>
                      </a:r>
                      <a:r>
                        <a:rPr lang="en-GB" sz="1400" baseline="0" dirty="0">
                          <a:latin typeface="+mn-lt"/>
                        </a:rPr>
                        <a:t> Holidays </a:t>
                      </a:r>
                      <a:endParaRPr lang="en-GB" sz="1400" dirty="0">
                        <a:latin typeface="+mn-lt"/>
                      </a:endParaRPr>
                    </a:p>
                  </a:txBody>
                  <a:tcPr/>
                </a:tc>
                <a:extLst>
                  <a:ext uri="{0D108BD9-81ED-4DB2-BD59-A6C34878D82A}">
                    <a16:rowId xmlns:a16="http://schemas.microsoft.com/office/drawing/2014/main" val="2164789689"/>
                  </a:ext>
                </a:extLst>
              </a:tr>
              <a:tr h="534183">
                <a:tc>
                  <a:txBody>
                    <a:bodyPr/>
                    <a:lstStyle/>
                    <a:p>
                      <a:pPr algn="ctr"/>
                      <a:r>
                        <a:rPr lang="en-GB" sz="1400" baseline="0" dirty="0">
                          <a:latin typeface="+mn-lt"/>
                        </a:rPr>
                        <a:t>15</a:t>
                      </a:r>
                      <a:r>
                        <a:rPr lang="en-GB" sz="1400" baseline="30000" dirty="0">
                          <a:latin typeface="+mn-lt"/>
                        </a:rPr>
                        <a:t>th</a:t>
                      </a:r>
                      <a:r>
                        <a:rPr lang="en-GB" sz="1400" baseline="0" dirty="0">
                          <a:latin typeface="+mn-lt"/>
                        </a:rPr>
                        <a:t> April</a:t>
                      </a:r>
                      <a:r>
                        <a:rPr lang="en-GB" sz="1400" dirty="0">
                          <a:latin typeface="+mn-lt"/>
                        </a:rPr>
                        <a:t> 2024</a:t>
                      </a:r>
                    </a:p>
                  </a:txBody>
                  <a:tcPr/>
                </a:tc>
                <a:tc>
                  <a:txBody>
                    <a:bodyPr/>
                    <a:lstStyle/>
                    <a:p>
                      <a:pPr algn="ctr"/>
                      <a:r>
                        <a:rPr lang="en-GB" sz="1400" dirty="0">
                          <a:latin typeface="+mn-lt"/>
                        </a:rPr>
                        <a:t>School Reopens to children </a:t>
                      </a:r>
                    </a:p>
                  </a:txBody>
                  <a:tcPr/>
                </a:tc>
                <a:extLst>
                  <a:ext uri="{0D108BD9-81ED-4DB2-BD59-A6C34878D82A}">
                    <a16:rowId xmlns:a16="http://schemas.microsoft.com/office/drawing/2014/main" val="4134610905"/>
                  </a:ext>
                </a:extLst>
              </a:tr>
              <a:tr h="557752">
                <a:tc>
                  <a:txBody>
                    <a:bodyPr/>
                    <a:lstStyle/>
                    <a:p>
                      <a:pPr algn="ctr"/>
                      <a:r>
                        <a:rPr lang="en-GB" sz="1400" dirty="0">
                          <a:latin typeface="+mn-lt"/>
                        </a:rPr>
                        <a:t>6</a:t>
                      </a:r>
                      <a:r>
                        <a:rPr lang="en-GB" sz="1400" baseline="30000" dirty="0">
                          <a:latin typeface="+mn-lt"/>
                        </a:rPr>
                        <a:t>th</a:t>
                      </a:r>
                      <a:r>
                        <a:rPr lang="en-GB" sz="1400" dirty="0">
                          <a:latin typeface="+mn-lt"/>
                        </a:rPr>
                        <a:t> May 2024</a:t>
                      </a:r>
                    </a:p>
                  </a:txBody>
                  <a:tcPr/>
                </a:tc>
                <a:tc>
                  <a:txBody>
                    <a:bodyPr/>
                    <a:lstStyle/>
                    <a:p>
                      <a:pPr algn="ctr"/>
                      <a:r>
                        <a:rPr lang="en-GB" sz="1400" b="1" dirty="0">
                          <a:solidFill>
                            <a:srgbClr val="FF0000"/>
                          </a:solidFill>
                          <a:latin typeface="+mn-lt"/>
                        </a:rPr>
                        <a:t>Bank Holiday – School Closed</a:t>
                      </a:r>
                    </a:p>
                  </a:txBody>
                  <a:tcPr/>
                </a:tc>
                <a:extLst>
                  <a:ext uri="{0D108BD9-81ED-4DB2-BD59-A6C34878D82A}">
                    <a16:rowId xmlns:a16="http://schemas.microsoft.com/office/drawing/2014/main" val="3867848816"/>
                  </a:ext>
                </a:extLst>
              </a:tr>
              <a:tr h="908112">
                <a:tc>
                  <a:txBody>
                    <a:bodyPr/>
                    <a:lstStyle/>
                    <a:p>
                      <a:pPr algn="ctr"/>
                      <a:r>
                        <a:rPr lang="en-GB" sz="1400" dirty="0">
                          <a:latin typeface="+mn-lt"/>
                        </a:rPr>
                        <a:t>27</a:t>
                      </a:r>
                      <a:r>
                        <a:rPr lang="en-GB" sz="1400" baseline="30000" dirty="0">
                          <a:latin typeface="+mn-lt"/>
                        </a:rPr>
                        <a:t>th</a:t>
                      </a:r>
                      <a:r>
                        <a:rPr lang="en-GB" sz="1400" dirty="0">
                          <a:latin typeface="+mn-lt"/>
                        </a:rPr>
                        <a:t> May – 31</a:t>
                      </a:r>
                      <a:r>
                        <a:rPr lang="en-GB" sz="1400" baseline="30000" dirty="0">
                          <a:latin typeface="+mn-lt"/>
                        </a:rPr>
                        <a:t>st</a:t>
                      </a:r>
                      <a:r>
                        <a:rPr lang="en-GB" sz="1400" dirty="0">
                          <a:latin typeface="+mn-lt"/>
                        </a:rPr>
                        <a:t> May 2024</a:t>
                      </a:r>
                    </a:p>
                    <a:p>
                      <a:pPr algn="ctr"/>
                      <a:r>
                        <a:rPr lang="en-GB" sz="1400" dirty="0">
                          <a:latin typeface="+mn-lt"/>
                        </a:rPr>
                        <a:t>3</a:t>
                      </a:r>
                      <a:r>
                        <a:rPr lang="en-GB" sz="1400" baseline="30000" dirty="0">
                          <a:latin typeface="+mn-lt"/>
                        </a:rPr>
                        <a:t>rd</a:t>
                      </a:r>
                      <a:r>
                        <a:rPr lang="en-GB" sz="1400" dirty="0">
                          <a:latin typeface="+mn-lt"/>
                        </a:rPr>
                        <a:t> June</a:t>
                      </a:r>
                    </a:p>
                  </a:txBody>
                  <a:tcPr/>
                </a:tc>
                <a:tc>
                  <a:txBody>
                    <a:bodyPr/>
                    <a:lstStyle/>
                    <a:p>
                      <a:pPr algn="ctr"/>
                      <a:r>
                        <a:rPr lang="en-GB" sz="1400" dirty="0">
                          <a:latin typeface="+mn-lt"/>
                        </a:rPr>
                        <a:t>Half term</a:t>
                      </a:r>
                      <a:r>
                        <a:rPr lang="en-GB" sz="1400" baseline="0" dirty="0">
                          <a:latin typeface="+mn-lt"/>
                        </a:rPr>
                        <a:t> Holiday</a:t>
                      </a:r>
                    </a:p>
                    <a:p>
                      <a:pPr algn="ctr"/>
                      <a:r>
                        <a:rPr lang="en-GB" sz="1400" baseline="0" dirty="0">
                          <a:latin typeface="+mn-lt"/>
                        </a:rPr>
                        <a:t>INSET day – School closed</a:t>
                      </a:r>
                      <a:endParaRPr lang="en-GB" sz="1400" dirty="0">
                        <a:latin typeface="+mn-lt"/>
                      </a:endParaRPr>
                    </a:p>
                  </a:txBody>
                  <a:tcPr/>
                </a:tc>
                <a:extLst>
                  <a:ext uri="{0D108BD9-81ED-4DB2-BD59-A6C34878D82A}">
                    <a16:rowId xmlns:a16="http://schemas.microsoft.com/office/drawing/2014/main" val="443051262"/>
                  </a:ext>
                </a:extLst>
              </a:tr>
              <a:tr h="534183">
                <a:tc>
                  <a:txBody>
                    <a:bodyPr/>
                    <a:lstStyle/>
                    <a:p>
                      <a:pPr algn="ctr"/>
                      <a:r>
                        <a:rPr lang="en-GB" sz="1400" dirty="0">
                          <a:latin typeface="+mn-lt"/>
                        </a:rPr>
                        <a:t>4</a:t>
                      </a:r>
                      <a:r>
                        <a:rPr lang="en-GB" sz="1400" baseline="30000" dirty="0">
                          <a:latin typeface="+mn-lt"/>
                        </a:rPr>
                        <a:t>th</a:t>
                      </a:r>
                      <a:r>
                        <a:rPr lang="en-GB" sz="1400" dirty="0">
                          <a:latin typeface="+mn-lt"/>
                        </a:rPr>
                        <a:t> June 2024 </a:t>
                      </a:r>
                    </a:p>
                  </a:txBody>
                  <a:tcPr/>
                </a:tc>
                <a:tc>
                  <a:txBody>
                    <a:bodyPr/>
                    <a:lstStyle/>
                    <a:p>
                      <a:pPr algn="ctr"/>
                      <a:r>
                        <a:rPr lang="en-GB" sz="1400" dirty="0">
                          <a:latin typeface="+mn-lt"/>
                        </a:rPr>
                        <a:t>School Reopens for</a:t>
                      </a:r>
                      <a:r>
                        <a:rPr lang="en-GB" sz="1400" baseline="0" dirty="0">
                          <a:latin typeface="+mn-lt"/>
                        </a:rPr>
                        <a:t> children </a:t>
                      </a:r>
                      <a:endParaRPr lang="en-GB" sz="1400" dirty="0">
                        <a:latin typeface="+mn-lt"/>
                      </a:endParaRPr>
                    </a:p>
                  </a:txBody>
                  <a:tcPr/>
                </a:tc>
                <a:extLst>
                  <a:ext uri="{0D108BD9-81ED-4DB2-BD59-A6C34878D82A}">
                    <a16:rowId xmlns:a16="http://schemas.microsoft.com/office/drawing/2014/main" val="3194382813"/>
                  </a:ext>
                </a:extLst>
              </a:tr>
              <a:tr h="534183">
                <a:tc>
                  <a:txBody>
                    <a:bodyPr/>
                    <a:lstStyle/>
                    <a:p>
                      <a:pPr algn="ctr"/>
                      <a:r>
                        <a:rPr lang="en-GB" sz="1400" dirty="0">
                          <a:latin typeface="+mn-lt"/>
                        </a:rPr>
                        <a:t>14</a:t>
                      </a:r>
                      <a:r>
                        <a:rPr lang="en-GB" sz="1400" baseline="30000" dirty="0">
                          <a:latin typeface="+mn-lt"/>
                        </a:rPr>
                        <a:t>th</a:t>
                      </a:r>
                      <a:r>
                        <a:rPr lang="en-GB" sz="1400" dirty="0">
                          <a:latin typeface="+mn-lt"/>
                        </a:rPr>
                        <a:t> June 2024 </a:t>
                      </a:r>
                    </a:p>
                  </a:txBody>
                  <a:tcPr/>
                </a:tc>
                <a:tc>
                  <a:txBody>
                    <a:bodyPr/>
                    <a:lstStyle/>
                    <a:p>
                      <a:pPr algn="ctr"/>
                      <a:r>
                        <a:rPr lang="en-US" sz="1400" b="0" i="0" kern="1200" dirty="0">
                          <a:solidFill>
                            <a:schemeClr val="dk1"/>
                          </a:solidFill>
                          <a:effectLst/>
                          <a:latin typeface="+mn-lt"/>
                          <a:ea typeface="+mn-ea"/>
                          <a:cs typeface="+mn-cs"/>
                        </a:rPr>
                        <a:t>Father's Day breakfast 8am, 8:30am and 9am</a:t>
                      </a:r>
                      <a:endParaRPr lang="en-GB" sz="1400" dirty="0">
                        <a:latin typeface="+mn-lt"/>
                      </a:endParaRPr>
                    </a:p>
                  </a:txBody>
                  <a:tcPr/>
                </a:tc>
                <a:extLst>
                  <a:ext uri="{0D108BD9-81ED-4DB2-BD59-A6C34878D82A}">
                    <a16:rowId xmlns:a16="http://schemas.microsoft.com/office/drawing/2014/main" val="1747676562"/>
                  </a:ext>
                </a:extLst>
              </a:tr>
              <a:tr h="534183">
                <a:tc>
                  <a:txBody>
                    <a:bodyPr/>
                    <a:lstStyle/>
                    <a:p>
                      <a:pPr algn="ctr"/>
                      <a:r>
                        <a:rPr lang="en-GB" sz="1400" dirty="0">
                          <a:latin typeface="+mn-lt"/>
                        </a:rPr>
                        <a:t>17</a:t>
                      </a:r>
                      <a:r>
                        <a:rPr lang="en-GB" sz="1400" baseline="30000" dirty="0">
                          <a:latin typeface="+mn-lt"/>
                        </a:rPr>
                        <a:t>th</a:t>
                      </a:r>
                      <a:r>
                        <a:rPr lang="en-GB" sz="1400" dirty="0">
                          <a:latin typeface="+mn-lt"/>
                        </a:rPr>
                        <a:t> June 2024 </a:t>
                      </a:r>
                    </a:p>
                  </a:txBody>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Father's Day breakfast 8am, 8:30am and 9am</a:t>
                      </a:r>
                      <a:endParaRPr lang="en-GB" sz="1200" dirty="0">
                        <a:latin typeface="+mn-lt"/>
                      </a:endParaRPr>
                    </a:p>
                    <a:p>
                      <a:pPr algn="ctr"/>
                      <a:endParaRPr lang="en-GB" sz="1400" dirty="0">
                        <a:latin typeface="+mn-lt"/>
                      </a:endParaRPr>
                    </a:p>
                  </a:txBody>
                  <a:tcPr/>
                </a:tc>
                <a:extLst>
                  <a:ext uri="{0D108BD9-81ED-4DB2-BD59-A6C34878D82A}">
                    <a16:rowId xmlns:a16="http://schemas.microsoft.com/office/drawing/2014/main" val="3459718008"/>
                  </a:ext>
                </a:extLst>
              </a:tr>
              <a:tr h="537324">
                <a:tc>
                  <a:txBody>
                    <a:bodyPr/>
                    <a:lstStyle/>
                    <a:p>
                      <a:pPr algn="ctr"/>
                      <a:r>
                        <a:rPr lang="en-GB" sz="1400" dirty="0">
                          <a:latin typeface="+mn-lt"/>
                        </a:rPr>
                        <a:t>23</a:t>
                      </a:r>
                      <a:r>
                        <a:rPr lang="en-GB" sz="1400" baseline="30000" dirty="0">
                          <a:latin typeface="+mn-lt"/>
                        </a:rPr>
                        <a:t>rd</a:t>
                      </a:r>
                      <a:r>
                        <a:rPr lang="en-GB" sz="1400" dirty="0">
                          <a:latin typeface="+mn-lt"/>
                        </a:rPr>
                        <a:t> July 2024</a:t>
                      </a:r>
                    </a:p>
                  </a:txBody>
                  <a:tcPr/>
                </a:tc>
                <a:tc>
                  <a:txBody>
                    <a:bodyPr/>
                    <a:lstStyle/>
                    <a:p>
                      <a:pPr algn="ctr"/>
                      <a:r>
                        <a:rPr lang="en-GB" sz="1400" dirty="0">
                          <a:latin typeface="+mn-lt"/>
                        </a:rPr>
                        <a:t>Last day of the Academic</a:t>
                      </a:r>
                      <a:r>
                        <a:rPr lang="en-GB" sz="1400" baseline="0" dirty="0">
                          <a:latin typeface="+mn-lt"/>
                        </a:rPr>
                        <a:t> Year</a:t>
                      </a:r>
                      <a:endParaRPr lang="en-GB" sz="1400" dirty="0">
                        <a:latin typeface="+mn-lt"/>
                      </a:endParaRPr>
                    </a:p>
                  </a:txBody>
                  <a:tcPr/>
                </a:tc>
                <a:extLst>
                  <a:ext uri="{0D108BD9-81ED-4DB2-BD59-A6C34878D82A}">
                    <a16:rowId xmlns:a16="http://schemas.microsoft.com/office/drawing/2014/main" val="3549830878"/>
                  </a:ext>
                </a:extLst>
              </a:tr>
              <a:tr h="799114">
                <a:tc>
                  <a:txBody>
                    <a:bodyPr/>
                    <a:lstStyle/>
                    <a:p>
                      <a:pPr algn="ctr"/>
                      <a:r>
                        <a:rPr lang="en-GB" sz="1400" dirty="0">
                          <a:latin typeface="+mn-lt"/>
                        </a:rPr>
                        <a:t>2</a:t>
                      </a:r>
                      <a:r>
                        <a:rPr lang="en-GB" sz="1400" baseline="30000" dirty="0">
                          <a:latin typeface="+mn-lt"/>
                        </a:rPr>
                        <a:t>nd</a:t>
                      </a:r>
                      <a:r>
                        <a:rPr lang="en-GB" sz="1400" baseline="0" dirty="0">
                          <a:latin typeface="+mn-lt"/>
                        </a:rPr>
                        <a:t> /3</a:t>
                      </a:r>
                      <a:r>
                        <a:rPr lang="en-GB" sz="1400" baseline="30000" dirty="0">
                          <a:latin typeface="+mn-lt"/>
                        </a:rPr>
                        <a:t>rd</a:t>
                      </a:r>
                      <a:r>
                        <a:rPr lang="en-GB" sz="1400" baseline="0" dirty="0">
                          <a:latin typeface="+mn-lt"/>
                        </a:rPr>
                        <a:t> September 2024</a:t>
                      </a:r>
                      <a:endParaRPr lang="en-GB" sz="1400" dirty="0">
                        <a:latin typeface="+mn-lt"/>
                      </a:endParaRPr>
                    </a:p>
                  </a:txBody>
                  <a:tcPr/>
                </a:tc>
                <a:tc>
                  <a:txBody>
                    <a:bodyPr/>
                    <a:lstStyle/>
                    <a:p>
                      <a:pPr algn="ctr"/>
                      <a:r>
                        <a:rPr lang="en-GB" sz="1400" dirty="0">
                          <a:latin typeface="+mn-lt"/>
                        </a:rPr>
                        <a:t>INSET Days – School closed</a:t>
                      </a:r>
                    </a:p>
                  </a:txBody>
                  <a:tcPr/>
                </a:tc>
                <a:extLst>
                  <a:ext uri="{0D108BD9-81ED-4DB2-BD59-A6C34878D82A}">
                    <a16:rowId xmlns:a16="http://schemas.microsoft.com/office/drawing/2014/main" val="1168579316"/>
                  </a:ext>
                </a:extLst>
              </a:tr>
            </a:tbl>
          </a:graphicData>
        </a:graphic>
      </p:graphicFrame>
    </p:spTree>
    <p:extLst>
      <p:ext uri="{BB962C8B-B14F-4D97-AF65-F5344CB8AC3E}">
        <p14:creationId xmlns:p14="http://schemas.microsoft.com/office/powerpoint/2010/main" val="22400444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98157</TotalTime>
  <Words>1203</Words>
  <Application>Microsoft Office PowerPoint</Application>
  <PresentationFormat>Custom</PresentationFormat>
  <Paragraphs>228</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Arial</vt:lpstr>
      <vt:lpstr>Bahnschrift Light SemiCondensed</vt:lpstr>
      <vt:lpstr>Calibri</vt:lpstr>
      <vt:lpstr>Calibri Light</vt:lpstr>
      <vt:lpstr>Candara Light</vt:lpstr>
      <vt:lpstr>Constantia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Cathy Gibson</cp:lastModifiedBy>
  <cp:revision>2380</cp:revision>
  <cp:lastPrinted>2023-12-08T15:13:01Z</cp:lastPrinted>
  <dcterms:created xsi:type="dcterms:W3CDTF">2020-03-11T09:30:57Z</dcterms:created>
  <dcterms:modified xsi:type="dcterms:W3CDTF">2024-01-23T09:34:29Z</dcterms:modified>
</cp:coreProperties>
</file>