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305" r:id="rId2"/>
    <p:sldId id="314" r:id="rId3"/>
    <p:sldId id="313" r:id="rId4"/>
    <p:sldId id="309" r:id="rId5"/>
    <p:sldId id="316" r:id="rId6"/>
    <p:sldId id="317" r:id="rId7"/>
    <p:sldId id="308" r:id="rId8"/>
    <p:sldId id="312" r:id="rId9"/>
    <p:sldId id="302" r:id="rId10"/>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B4B"/>
    <a:srgbClr val="BA2464"/>
    <a:srgbClr val="232E4F"/>
    <a:srgbClr val="E77A2F"/>
    <a:srgbClr val="C5E0B4"/>
    <a:srgbClr val="FFFFFF"/>
    <a:srgbClr val="D2609C"/>
    <a:srgbClr val="C12568"/>
    <a:srgbClr val="A11F57"/>
    <a:srgbClr val="1EA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5332" autoAdjust="0"/>
  </p:normalViewPr>
  <p:slideViewPr>
    <p:cSldViewPr snapToGrid="0" snapToObjects="1">
      <p:cViewPr varScale="1">
        <p:scale>
          <a:sx n="71" d="100"/>
          <a:sy n="71" d="100"/>
        </p:scale>
        <p:origin x="3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5A4DD-2D31-8D43-86FE-7E60E3B024BB}" type="datetimeFigureOut">
              <a:rPr lang="en-US" smtClean="0"/>
              <a:t>11/15/2023</a:t>
            </a:fld>
            <a:endParaRPr lang="en-US"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1CFA37-095C-924C-9639-ED93D2352603}" type="slidenum">
              <a:rPr lang="en-US" smtClean="0"/>
              <a:t>‹#›</a:t>
            </a:fld>
            <a:endParaRPr lang="en-US" dirty="0"/>
          </a:p>
        </p:txBody>
      </p:sp>
    </p:spTree>
    <p:extLst>
      <p:ext uri="{BB962C8B-B14F-4D97-AF65-F5344CB8AC3E}">
        <p14:creationId xmlns:p14="http://schemas.microsoft.com/office/powerpoint/2010/main" val="565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60497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65402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89984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748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302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746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3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40216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315121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120188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1B1677D-0649-F54F-B408-D4B6AA6262B5}"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8F390-FBE4-ED4B-8A98-19058BE7DF9B}" type="slidenum">
              <a:rPr lang="en-US" smtClean="0"/>
              <a:t>‹#›</a:t>
            </a:fld>
            <a:endParaRPr lang="en-US" dirty="0"/>
          </a:p>
        </p:txBody>
      </p:sp>
    </p:spTree>
    <p:extLst>
      <p:ext uri="{BB962C8B-B14F-4D97-AF65-F5344CB8AC3E}">
        <p14:creationId xmlns:p14="http://schemas.microsoft.com/office/powerpoint/2010/main" val="24128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B1677D-0649-F54F-B408-D4B6AA6262B5}" type="datetimeFigureOut">
              <a:rPr lang="en-US" smtClean="0"/>
              <a:t>11/15/2023</a:t>
            </a:fld>
            <a:endParaRPr 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28F390-FBE4-ED4B-8A98-19058BE7DF9B}" type="slidenum">
              <a:rPr lang="en-US" smtClean="0"/>
              <a:t>‹#›</a:t>
            </a:fld>
            <a:endParaRPr lang="en-US" dirty="0"/>
          </a:p>
        </p:txBody>
      </p:sp>
    </p:spTree>
    <p:extLst>
      <p:ext uri="{BB962C8B-B14F-4D97-AF65-F5344CB8AC3E}">
        <p14:creationId xmlns:p14="http://schemas.microsoft.com/office/powerpoint/2010/main" val="38828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9" name="Rectangle 8"/>
          <p:cNvSpPr/>
          <p:nvPr/>
        </p:nvSpPr>
        <p:spPr>
          <a:xfrm>
            <a:off x="135579" y="1471012"/>
            <a:ext cx="7317128" cy="902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pic>
        <p:nvPicPr>
          <p:cNvPr id="22" name="Picture 21">
            <a:extLst>
              <a:ext uri="{FF2B5EF4-FFF2-40B4-BE49-F238E27FC236}">
                <a16:creationId xmlns:a16="http://schemas.microsoft.com/office/drawing/2014/main" id="{A8CCE168-13C2-8B43-80D0-6F2D1A650CD0}"/>
              </a:ext>
            </a:extLst>
          </p:cNvPr>
          <p:cNvPicPr>
            <a:picLocks noChangeAspect="1"/>
          </p:cNvPicPr>
          <p:nvPr/>
        </p:nvPicPr>
        <p:blipFill>
          <a:blip r:embed="rId2"/>
          <a:stretch>
            <a:fillRect/>
          </a:stretch>
        </p:blipFill>
        <p:spPr>
          <a:xfrm>
            <a:off x="678024" y="88202"/>
            <a:ext cx="1700530" cy="520421"/>
          </a:xfrm>
          <a:prstGeom prst="rect">
            <a:avLst/>
          </a:prstGeom>
        </p:spPr>
      </p:pic>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Box 9"/>
          <p:cNvSpPr txBox="1"/>
          <p:nvPr/>
        </p:nvSpPr>
        <p:spPr>
          <a:xfrm>
            <a:off x="527026" y="550710"/>
            <a:ext cx="3271116" cy="954107"/>
          </a:xfrm>
          <a:prstGeom prst="rect">
            <a:avLst/>
          </a:prstGeom>
          <a:noFill/>
        </p:spPr>
        <p:txBody>
          <a:bodyPr wrap="square" rtlCol="0">
            <a:spAutoFit/>
          </a:bodyPr>
          <a:lstStyle/>
          <a:p>
            <a:r>
              <a:rPr lang="en-GB" sz="3600" b="1" dirty="0">
                <a:solidFill>
                  <a:schemeClr val="bg1">
                    <a:lumMod val="95000"/>
                  </a:schemeClr>
                </a:solidFill>
              </a:rPr>
              <a:t>NEWSLETTER</a:t>
            </a:r>
          </a:p>
          <a:p>
            <a:r>
              <a:rPr lang="en-GB" sz="2000" b="1" dirty="0">
                <a:solidFill>
                  <a:schemeClr val="bg1">
                    <a:lumMod val="95000"/>
                  </a:schemeClr>
                </a:solidFill>
              </a:rPr>
              <a:t>10th November 2023</a:t>
            </a:r>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Box 24"/>
          <p:cNvSpPr txBox="1"/>
          <p:nvPr/>
        </p:nvSpPr>
        <p:spPr>
          <a:xfrm>
            <a:off x="155575" y="1490088"/>
            <a:ext cx="4978685" cy="1538883"/>
          </a:xfrm>
          <a:prstGeom prst="rect">
            <a:avLst/>
          </a:prstGeom>
          <a:noFill/>
          <a:ln>
            <a:noFill/>
          </a:ln>
        </p:spPr>
        <p:txBody>
          <a:bodyPr wrap="square" rtlCol="0">
            <a:spAutoFit/>
          </a:bodyPr>
          <a:lstStyle/>
          <a:p>
            <a:pPr algn="just" fontAlgn="base"/>
            <a:endParaRPr lang="en-GB" sz="1200" dirty="0">
              <a:solidFill>
                <a:schemeClr val="accent5">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endParaRPr lang="en-GB" sz="1600" dirty="0">
              <a:solidFill>
                <a:schemeClr val="accent2">
                  <a:lumMod val="75000"/>
                </a:schemeClr>
              </a:solidFill>
              <a:latin typeface="Constantia" panose="02030602050306030303" pitchFamily="18" charset="0"/>
            </a:endParaRPr>
          </a:p>
          <a:p>
            <a:pPr algn="just" fontAlgn="base"/>
            <a:r>
              <a:rPr lang="en-GB" dirty="0">
                <a:solidFill>
                  <a:schemeClr val="accent2">
                    <a:lumMod val="75000"/>
                  </a:schemeClr>
                </a:solidFill>
                <a:latin typeface="Constantia" panose="02030602050306030303" pitchFamily="18" charset="0"/>
              </a:rPr>
              <a:t>     </a:t>
            </a:r>
          </a:p>
        </p:txBody>
      </p:sp>
      <p:pic>
        <p:nvPicPr>
          <p:cNvPr id="3" name="Picture 2"/>
          <p:cNvPicPr>
            <a:picLocks noChangeAspect="1"/>
          </p:cNvPicPr>
          <p:nvPr/>
        </p:nvPicPr>
        <p:blipFill rotWithShape="1">
          <a:blip r:embed="rId3"/>
          <a:srcRect b="23721"/>
          <a:stretch/>
        </p:blipFill>
        <p:spPr>
          <a:xfrm>
            <a:off x="5210144" y="7450594"/>
            <a:ext cx="2067583" cy="233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Well Done Vector Art PNG Images | Free Download On Png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418" y="9138263"/>
            <a:ext cx="1564495" cy="11446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776" y="9818654"/>
            <a:ext cx="6874138" cy="584775"/>
          </a:xfrm>
          <a:prstGeom prst="rect">
            <a:avLst/>
          </a:prstGeom>
          <a:noFill/>
        </p:spPr>
        <p:txBody>
          <a:bodyPr wrap="square" rtlCol="0">
            <a:spAutoFit/>
          </a:bodyPr>
          <a:lstStyle/>
          <a:p>
            <a:pPr algn="ctr" fontAlgn="base"/>
            <a:r>
              <a:rPr lang="en-GB" sz="1600" b="1" u="sng" dirty="0">
                <a:solidFill>
                  <a:schemeClr val="accent2">
                    <a:lumMod val="75000"/>
                  </a:schemeClr>
                </a:solidFill>
                <a:latin typeface="Franklin Gothic Book" panose="020B0503020102020204" pitchFamily="34" charset="0"/>
              </a:rPr>
              <a:t>Weekly Attendance Reward:</a:t>
            </a:r>
            <a:endParaRPr lang="en-GB" sz="1600" dirty="0">
              <a:solidFill>
                <a:schemeClr val="accent2">
                  <a:lumMod val="75000"/>
                </a:schemeClr>
              </a:solidFill>
              <a:latin typeface="Franklin Gothic Book" panose="020B0503020102020204" pitchFamily="34" charset="0"/>
            </a:endParaRPr>
          </a:p>
          <a:p>
            <a:pPr algn="ctr" fontAlgn="base"/>
            <a:r>
              <a:rPr lang="en-GB" sz="1600" dirty="0">
                <a:solidFill>
                  <a:schemeClr val="accent2">
                    <a:lumMod val="75000"/>
                  </a:schemeClr>
                </a:solidFill>
                <a:latin typeface="Franklin Gothic Book" panose="020B0503020102020204" pitchFamily="34" charset="0"/>
              </a:rPr>
              <a:t>Well done to this week’s 100% attendance reward winner: Oliver and Marley!</a:t>
            </a:r>
          </a:p>
        </p:txBody>
      </p:sp>
      <p:pic>
        <p:nvPicPr>
          <p:cNvPr id="6" name="Picture 5"/>
          <p:cNvPicPr>
            <a:picLocks noChangeAspect="1"/>
          </p:cNvPicPr>
          <p:nvPr/>
        </p:nvPicPr>
        <p:blipFill rotWithShape="1">
          <a:blip r:embed="rId5"/>
          <a:srcRect r="6904" b="18806"/>
          <a:stretch/>
        </p:blipFill>
        <p:spPr>
          <a:xfrm>
            <a:off x="5847667" y="1880663"/>
            <a:ext cx="1430060" cy="192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2999057" y="7450594"/>
            <a:ext cx="2036107" cy="233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7"/>
          <a:srcRect r="8049"/>
          <a:stretch/>
        </p:blipFill>
        <p:spPr>
          <a:xfrm>
            <a:off x="283235" y="3997763"/>
            <a:ext cx="2095319" cy="1716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8"/>
          <a:stretch>
            <a:fillRect/>
          </a:stretch>
        </p:blipFill>
        <p:spPr>
          <a:xfrm>
            <a:off x="343469" y="5978589"/>
            <a:ext cx="1974849" cy="1921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262788" y="1461135"/>
            <a:ext cx="5659630" cy="2554545"/>
          </a:xfrm>
          <a:prstGeom prst="rect">
            <a:avLst/>
          </a:prstGeom>
          <a:noFill/>
        </p:spPr>
        <p:txBody>
          <a:bodyPr wrap="square" rtlCol="0">
            <a:spAutoFit/>
          </a:bodyPr>
          <a:lstStyle/>
          <a:p>
            <a:pPr algn="ctr"/>
            <a:r>
              <a:rPr lang="en-GB" sz="1600" b="1" u="sng" dirty="0">
                <a:solidFill>
                  <a:schemeClr val="accent6">
                    <a:lumMod val="75000"/>
                  </a:schemeClr>
                </a:solidFill>
                <a:latin typeface="Bahnschrift SemiLight" panose="020B0502040204020203" pitchFamily="34" charset="0"/>
              </a:rPr>
              <a:t>Excellent Empathy from Eddie!</a:t>
            </a:r>
          </a:p>
          <a:p>
            <a:pPr algn="ctr"/>
            <a:r>
              <a:rPr lang="en-GB" sz="1600" dirty="0">
                <a:solidFill>
                  <a:schemeClr val="accent6">
                    <a:lumMod val="75000"/>
                  </a:schemeClr>
                </a:solidFill>
                <a:latin typeface="Bahnschrift SemiLight" panose="020B0502040204020203" pitchFamily="34" charset="0"/>
              </a:rPr>
              <a:t>A huge shout out to Eddie from our Eco Council for amazing Empathy towards his classmates with a brilliant idea of providing some fruit bowls for both Year 3 classes to make sure that there is spare fruit for anyone who needs it.  </a:t>
            </a:r>
          </a:p>
          <a:p>
            <a:pPr algn="ctr"/>
            <a:endParaRPr lang="en-GB" sz="1600" dirty="0">
              <a:solidFill>
                <a:schemeClr val="accent6">
                  <a:lumMod val="75000"/>
                </a:schemeClr>
              </a:solidFill>
              <a:latin typeface="Bahnschrift SemiLight" panose="020B0502040204020203" pitchFamily="34" charset="0"/>
            </a:endParaRPr>
          </a:p>
          <a:p>
            <a:pPr algn="ctr"/>
            <a:r>
              <a:rPr lang="en-GB" sz="1600" dirty="0">
                <a:solidFill>
                  <a:schemeClr val="accent6">
                    <a:lumMod val="75000"/>
                  </a:schemeClr>
                </a:solidFill>
                <a:latin typeface="Bahnschrift SemiLight" panose="020B0502040204020203" pitchFamily="34" charset="0"/>
              </a:rPr>
              <a:t>This idea will be replicated throughout Key Stage 2 so that any child can access spare fruit.  If you have a spare piece of fruit when sending your child’s snack and you can donate it to the class supply, this would be very much appreciated. </a:t>
            </a:r>
          </a:p>
        </p:txBody>
      </p:sp>
      <p:sp>
        <p:nvSpPr>
          <p:cNvPr id="20" name="TextBox 19"/>
          <p:cNvSpPr txBox="1"/>
          <p:nvPr/>
        </p:nvSpPr>
        <p:spPr>
          <a:xfrm>
            <a:off x="2399001" y="4364091"/>
            <a:ext cx="4744750" cy="2585323"/>
          </a:xfrm>
          <a:prstGeom prst="rect">
            <a:avLst/>
          </a:prstGeom>
          <a:noFill/>
        </p:spPr>
        <p:txBody>
          <a:bodyPr wrap="square" rtlCol="0">
            <a:spAutoFit/>
          </a:bodyPr>
          <a:lstStyle/>
          <a:p>
            <a:r>
              <a:rPr lang="en-GB" b="1" u="sng" dirty="0">
                <a:solidFill>
                  <a:schemeClr val="accent1">
                    <a:lumMod val="60000"/>
                    <a:lumOff val="40000"/>
                  </a:schemeClr>
                </a:solidFill>
                <a:latin typeface="Corbel" panose="020B0503020204020204" pitchFamily="34" charset="0"/>
              </a:rPr>
              <a:t>Disney on Ice! </a:t>
            </a:r>
          </a:p>
          <a:p>
            <a:r>
              <a:rPr lang="en-GB" dirty="0">
                <a:solidFill>
                  <a:schemeClr val="accent1">
                    <a:lumMod val="60000"/>
                    <a:lumOff val="40000"/>
                  </a:schemeClr>
                </a:solidFill>
                <a:latin typeface="Corbel" panose="020B0503020204020204" pitchFamily="34" charset="0"/>
              </a:rPr>
              <a:t>Well done to our first set of winners of Disney on Ice tickets! Both Ronnie and </a:t>
            </a:r>
            <a:r>
              <a:rPr lang="en-GB" dirty="0" err="1">
                <a:solidFill>
                  <a:schemeClr val="accent1">
                    <a:lumMod val="60000"/>
                    <a:lumOff val="40000"/>
                  </a:schemeClr>
                </a:solidFill>
                <a:latin typeface="Corbel" panose="020B0503020204020204" pitchFamily="34" charset="0"/>
              </a:rPr>
              <a:t>Cealan</a:t>
            </a:r>
            <a:r>
              <a:rPr lang="en-GB" dirty="0">
                <a:solidFill>
                  <a:schemeClr val="accent1">
                    <a:lumMod val="60000"/>
                    <a:lumOff val="40000"/>
                  </a:schemeClr>
                </a:solidFill>
                <a:latin typeface="Corbel" panose="020B0503020204020204" pitchFamily="34" charset="0"/>
              </a:rPr>
              <a:t> have won themselves and their family tickets to attend Disney on Ice at Sheffield Arena by achieving 100% attendance in the first term of this academic year! The children were put into a random draw that was pulled in our Attendance assembly on Friday! </a:t>
            </a:r>
          </a:p>
        </p:txBody>
      </p:sp>
    </p:spTree>
    <p:extLst>
      <p:ext uri="{BB962C8B-B14F-4D97-AF65-F5344CB8AC3E}">
        <p14:creationId xmlns:p14="http://schemas.microsoft.com/office/powerpoint/2010/main" val="16603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9" name="Rectangle 8"/>
          <p:cNvSpPr/>
          <p:nvPr/>
        </p:nvSpPr>
        <p:spPr>
          <a:xfrm>
            <a:off x="179387" y="160338"/>
            <a:ext cx="7205742" cy="10314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30" name="TextBox 29"/>
          <p:cNvSpPr txBox="1"/>
          <p:nvPr/>
        </p:nvSpPr>
        <p:spPr>
          <a:xfrm>
            <a:off x="343083" y="2429988"/>
            <a:ext cx="6766964" cy="446276"/>
          </a:xfrm>
          <a:prstGeom prst="rect">
            <a:avLst/>
          </a:prstGeom>
          <a:noFill/>
        </p:spPr>
        <p:txBody>
          <a:bodyPr wrap="square" rtlCol="0">
            <a:spAutoFit/>
          </a:bodyPr>
          <a:lstStyle/>
          <a:p>
            <a:pPr algn="just"/>
            <a:r>
              <a:rPr lang="en-US" sz="1200" dirty="0"/>
              <a:t> </a:t>
            </a:r>
          </a:p>
          <a:p>
            <a:pPr algn="just"/>
            <a:endParaRPr lang="en-US" sz="1100"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178573" y="4925028"/>
            <a:ext cx="7206555" cy="1508105"/>
          </a:xfrm>
          <a:prstGeom prst="rect">
            <a:avLst/>
          </a:prstGeom>
          <a:noFill/>
          <a:ln>
            <a:noFill/>
          </a:ln>
        </p:spPr>
        <p:txBody>
          <a:bodyPr wrap="square" rtlCol="0">
            <a:spAutoFit/>
          </a:bodyPr>
          <a:lstStyle/>
          <a:p>
            <a:pPr algn="ctr" fontAlgn="base"/>
            <a:r>
              <a:rPr lang="en-GB" b="1" u="sng" dirty="0">
                <a:solidFill>
                  <a:srgbClr val="002060"/>
                </a:solidFill>
                <a:latin typeface="Constantia" panose="02030602050306030303" pitchFamily="18" charset="0"/>
              </a:rPr>
              <a:t>Lifestyle opportunity clubs:</a:t>
            </a:r>
          </a:p>
          <a:p>
            <a:pPr algn="ctr" fontAlgn="base"/>
            <a:endParaRPr lang="en-GB" b="1" u="sng" dirty="0">
              <a:solidFill>
                <a:srgbClr val="002060"/>
              </a:solidFill>
              <a:latin typeface="Constantia" panose="02030602050306030303" pitchFamily="18" charset="0"/>
            </a:endParaRPr>
          </a:p>
          <a:p>
            <a:pPr algn="ctr" fontAlgn="base"/>
            <a:r>
              <a:rPr lang="en-GB" sz="1400" dirty="0">
                <a:solidFill>
                  <a:srgbClr val="002060"/>
                </a:solidFill>
                <a:latin typeface="Constantia" panose="02030602050306030303" pitchFamily="18" charset="0"/>
              </a:rPr>
              <a:t>A kind reminder to parents who have booked their child onto a Lifestyle Opportunity Club, Payment via the school gateway is needed for these children to continue attending. </a:t>
            </a:r>
          </a:p>
          <a:p>
            <a:pPr algn="ctr" fontAlgn="base"/>
            <a:r>
              <a:rPr lang="en-GB" sz="1400" dirty="0">
                <a:solidFill>
                  <a:srgbClr val="002060"/>
                </a:solidFill>
                <a:latin typeface="Constantia" panose="02030602050306030303" pitchFamily="18" charset="0"/>
              </a:rPr>
              <a:t>If you are struggling to complete payment, please contact the school office for assistance on 0114 239 9106 or alternatively message the School Gateway. </a:t>
            </a: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796" y="6990519"/>
            <a:ext cx="3930309" cy="2947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700981" y="10043108"/>
            <a:ext cx="4869940" cy="276999"/>
          </a:xfrm>
          <a:prstGeom prst="rect">
            <a:avLst/>
          </a:prstGeom>
          <a:noFill/>
        </p:spPr>
        <p:txBody>
          <a:bodyPr wrap="square" rtlCol="0">
            <a:spAutoFit/>
          </a:bodyPr>
          <a:lstStyle/>
          <a:p>
            <a:pPr algn="r"/>
            <a:r>
              <a:rPr lang="en-GB" sz="1200" b="1" dirty="0"/>
              <a:t>Last week in Design Club, the children were making firework paintings! </a:t>
            </a:r>
          </a:p>
        </p:txBody>
      </p:sp>
      <p:sp>
        <p:nvSpPr>
          <p:cNvPr id="15" name="TextBox 14"/>
          <p:cNvSpPr txBox="1"/>
          <p:nvPr/>
        </p:nvSpPr>
        <p:spPr>
          <a:xfrm>
            <a:off x="179387" y="198218"/>
            <a:ext cx="7097346" cy="2246769"/>
          </a:xfrm>
          <a:prstGeom prst="rect">
            <a:avLst/>
          </a:prstGeom>
          <a:noFill/>
        </p:spPr>
        <p:txBody>
          <a:bodyPr wrap="square" rtlCol="0">
            <a:spAutoFit/>
          </a:bodyPr>
          <a:lstStyle/>
          <a:p>
            <a:pPr algn="ctr"/>
            <a:r>
              <a:rPr lang="en-GB" sz="2000" b="1" u="sng" dirty="0">
                <a:solidFill>
                  <a:schemeClr val="accent1">
                    <a:lumMod val="75000"/>
                  </a:schemeClr>
                </a:solidFill>
                <a:latin typeface="Arial Narrow" panose="020B0606020202030204" pitchFamily="34" charset="0"/>
              </a:rPr>
              <a:t>Birley Spa’s Snowflake!</a:t>
            </a:r>
          </a:p>
          <a:p>
            <a:r>
              <a:rPr lang="en-GB" sz="2000" dirty="0">
                <a:solidFill>
                  <a:schemeClr val="accent1">
                    <a:lumMod val="75000"/>
                  </a:schemeClr>
                </a:solidFill>
                <a:latin typeface="Arial Narrow" panose="020B0606020202030204" pitchFamily="34" charset="0"/>
              </a:rPr>
              <a:t>On Friday 1</a:t>
            </a:r>
            <a:r>
              <a:rPr lang="en-GB" sz="2000" baseline="30000" dirty="0">
                <a:solidFill>
                  <a:schemeClr val="accent1">
                    <a:lumMod val="75000"/>
                  </a:schemeClr>
                </a:solidFill>
                <a:latin typeface="Arial Narrow" panose="020B0606020202030204" pitchFamily="34" charset="0"/>
              </a:rPr>
              <a:t>st</a:t>
            </a:r>
            <a:r>
              <a:rPr lang="en-GB" sz="2000" dirty="0">
                <a:solidFill>
                  <a:schemeClr val="accent1">
                    <a:lumMod val="75000"/>
                  </a:schemeClr>
                </a:solidFill>
                <a:latin typeface="Arial Narrow" panose="020B0606020202030204" pitchFamily="34" charset="0"/>
              </a:rPr>
              <a:t> December, we are asking children to attend school in their  Pyjamas to raise money in support of The Children’s Hospital. Participating children are asked to bring £1.00 to their classroom on the day.</a:t>
            </a:r>
          </a:p>
          <a:p>
            <a:r>
              <a:rPr lang="en-GB" sz="2000" dirty="0">
                <a:solidFill>
                  <a:schemeClr val="accent1">
                    <a:lumMod val="75000"/>
                  </a:schemeClr>
                </a:solidFill>
                <a:latin typeface="Arial Narrow" panose="020B0606020202030204" pitchFamily="34" charset="0"/>
              </a:rPr>
              <a:t>This year we are sponsoring a ‘Christmas snowflake’ meaning that Birley Spa’ will have our own school name on a snowflake which is displayed on the Children's Hospital in Sheffield City Centre. </a:t>
            </a:r>
          </a:p>
        </p:txBody>
      </p:sp>
      <p:pic>
        <p:nvPicPr>
          <p:cNvPr id="4" name="Picture 2" descr="Jobs with THE CHILDREN'S HOSPITAL CHARITY | Charity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372" y="2967302"/>
            <a:ext cx="2766647" cy="1671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effield Children's Hospital - Wikipedia"/>
          <p:cNvPicPr>
            <a:picLocks noChangeAspect="1" noChangeArrowheads="1"/>
          </p:cNvPicPr>
          <p:nvPr/>
        </p:nvPicPr>
        <p:blipFill rotWithShape="1">
          <a:blip r:embed="rId4">
            <a:extLst>
              <a:ext uri="{28A0092B-C50C-407E-A947-70E740481C1C}">
                <a14:useLocalDpi xmlns:a14="http://schemas.microsoft.com/office/drawing/2010/main" val="0"/>
              </a:ext>
            </a:extLst>
          </a:blip>
          <a:srcRect t="12865" r="15811" b="13072"/>
          <a:stretch/>
        </p:blipFill>
        <p:spPr bwMode="auto">
          <a:xfrm>
            <a:off x="709890" y="2822972"/>
            <a:ext cx="3016675" cy="1990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080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 name="Rectangle 1"/>
          <p:cNvSpPr/>
          <p:nvPr/>
        </p:nvSpPr>
        <p:spPr>
          <a:xfrm>
            <a:off x="307975" y="160338"/>
            <a:ext cx="6966282" cy="1032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30" name="TextBox 29"/>
          <p:cNvSpPr txBox="1"/>
          <p:nvPr/>
        </p:nvSpPr>
        <p:spPr>
          <a:xfrm>
            <a:off x="343083" y="2429988"/>
            <a:ext cx="6766964" cy="446276"/>
          </a:xfrm>
          <a:prstGeom prst="rect">
            <a:avLst/>
          </a:prstGeom>
          <a:noFill/>
        </p:spPr>
        <p:txBody>
          <a:bodyPr wrap="square" rtlCol="0">
            <a:spAutoFit/>
          </a:bodyPr>
          <a:lstStyle/>
          <a:p>
            <a:pPr algn="just"/>
            <a:r>
              <a:rPr lang="en-US" sz="1200" dirty="0"/>
              <a:t> </a:t>
            </a:r>
          </a:p>
          <a:p>
            <a:pPr algn="just"/>
            <a:endParaRPr lang="en-US" sz="1100"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15" name="TextBox 14"/>
          <p:cNvSpPr txBox="1"/>
          <p:nvPr/>
        </p:nvSpPr>
        <p:spPr>
          <a:xfrm>
            <a:off x="2399145" y="311328"/>
            <a:ext cx="3248167" cy="400110"/>
          </a:xfrm>
          <a:prstGeom prst="rect">
            <a:avLst/>
          </a:prstGeom>
          <a:solidFill>
            <a:schemeClr val="bg1"/>
          </a:solidFill>
        </p:spPr>
        <p:txBody>
          <a:bodyPr wrap="square" rtlCol="0">
            <a:spAutoFit/>
          </a:bodyPr>
          <a:lstStyle/>
          <a:p>
            <a:r>
              <a:rPr lang="en-GB" sz="2000" b="1" u="sng" dirty="0"/>
              <a:t>Useful Link for Parents: </a:t>
            </a:r>
          </a:p>
        </p:txBody>
      </p:sp>
      <p:pic>
        <p:nvPicPr>
          <p:cNvPr id="16" name="Picture 15"/>
          <p:cNvPicPr>
            <a:picLocks noChangeAspect="1"/>
          </p:cNvPicPr>
          <p:nvPr/>
        </p:nvPicPr>
        <p:blipFill>
          <a:blip r:embed="rId2"/>
          <a:stretch>
            <a:fillRect/>
          </a:stretch>
        </p:blipFill>
        <p:spPr>
          <a:xfrm>
            <a:off x="380495" y="7911511"/>
            <a:ext cx="5275579" cy="1338939"/>
          </a:xfrm>
          <a:prstGeom prst="rect">
            <a:avLst/>
          </a:prstGeom>
        </p:spPr>
      </p:pic>
      <p:pic>
        <p:nvPicPr>
          <p:cNvPr id="17" name="Picture 16"/>
          <p:cNvPicPr>
            <a:picLocks noChangeAspect="1"/>
          </p:cNvPicPr>
          <p:nvPr/>
        </p:nvPicPr>
        <p:blipFill>
          <a:blip r:embed="rId3"/>
          <a:stretch>
            <a:fillRect/>
          </a:stretch>
        </p:blipFill>
        <p:spPr>
          <a:xfrm>
            <a:off x="389043" y="9225524"/>
            <a:ext cx="5344273" cy="1209844"/>
          </a:xfrm>
          <a:prstGeom prst="rect">
            <a:avLst/>
          </a:prstGeom>
        </p:spPr>
      </p:pic>
      <p:pic>
        <p:nvPicPr>
          <p:cNvPr id="23" name="Picture 22"/>
          <p:cNvPicPr>
            <a:picLocks noChangeAspect="1"/>
          </p:cNvPicPr>
          <p:nvPr/>
        </p:nvPicPr>
        <p:blipFill>
          <a:blip r:embed="rId4"/>
          <a:stretch>
            <a:fillRect/>
          </a:stretch>
        </p:blipFill>
        <p:spPr>
          <a:xfrm>
            <a:off x="5933849" y="7850431"/>
            <a:ext cx="1190955" cy="1161549"/>
          </a:xfrm>
          <a:prstGeom prst="rect">
            <a:avLst/>
          </a:prstGeom>
        </p:spPr>
      </p:pic>
      <p:pic>
        <p:nvPicPr>
          <p:cNvPr id="24" name="Picture 23"/>
          <p:cNvPicPr>
            <a:picLocks noChangeAspect="1"/>
          </p:cNvPicPr>
          <p:nvPr/>
        </p:nvPicPr>
        <p:blipFill>
          <a:blip r:embed="rId5"/>
          <a:stretch>
            <a:fillRect/>
          </a:stretch>
        </p:blipFill>
        <p:spPr>
          <a:xfrm>
            <a:off x="5882769" y="9063318"/>
            <a:ext cx="1242035" cy="1159233"/>
          </a:xfrm>
          <a:prstGeom prst="rect">
            <a:avLst/>
          </a:prstGeom>
        </p:spPr>
      </p:pic>
      <p:pic>
        <p:nvPicPr>
          <p:cNvPr id="4" name="Picture 3"/>
          <p:cNvPicPr>
            <a:picLocks noChangeAspect="1"/>
          </p:cNvPicPr>
          <p:nvPr/>
        </p:nvPicPr>
        <p:blipFill>
          <a:blip r:embed="rId6"/>
          <a:stretch>
            <a:fillRect/>
          </a:stretch>
        </p:blipFill>
        <p:spPr>
          <a:xfrm>
            <a:off x="506225" y="5746685"/>
            <a:ext cx="5882384" cy="2173411"/>
          </a:xfrm>
          <a:prstGeom prst="rect">
            <a:avLst/>
          </a:prstGeom>
        </p:spPr>
      </p:pic>
      <p:sp>
        <p:nvSpPr>
          <p:cNvPr id="3" name="Rectangle 2"/>
          <p:cNvSpPr/>
          <p:nvPr/>
        </p:nvSpPr>
        <p:spPr>
          <a:xfrm>
            <a:off x="5176559" y="5827923"/>
            <a:ext cx="1198044" cy="129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7"/>
          <a:stretch>
            <a:fillRect/>
          </a:stretch>
        </p:blipFill>
        <p:spPr>
          <a:xfrm>
            <a:off x="5986954" y="6076944"/>
            <a:ext cx="1033664" cy="1033664"/>
          </a:xfrm>
          <a:prstGeom prst="rect">
            <a:avLst/>
          </a:prstGeom>
        </p:spPr>
      </p:pic>
      <p:pic>
        <p:nvPicPr>
          <p:cNvPr id="8" name="Picture 7"/>
          <p:cNvPicPr>
            <a:picLocks noChangeAspect="1"/>
          </p:cNvPicPr>
          <p:nvPr/>
        </p:nvPicPr>
        <p:blipFill>
          <a:blip r:embed="rId8"/>
          <a:stretch>
            <a:fillRect/>
          </a:stretch>
        </p:blipFill>
        <p:spPr>
          <a:xfrm>
            <a:off x="506225" y="4506993"/>
            <a:ext cx="5063564" cy="1320930"/>
          </a:xfrm>
          <a:prstGeom prst="rect">
            <a:avLst/>
          </a:prstGeom>
        </p:spPr>
      </p:pic>
      <p:pic>
        <p:nvPicPr>
          <p:cNvPr id="9" name="Picture 8"/>
          <p:cNvPicPr>
            <a:picLocks noChangeAspect="1"/>
          </p:cNvPicPr>
          <p:nvPr/>
        </p:nvPicPr>
        <p:blipFill>
          <a:blip r:embed="rId9"/>
          <a:stretch>
            <a:fillRect/>
          </a:stretch>
        </p:blipFill>
        <p:spPr>
          <a:xfrm>
            <a:off x="5913716" y="4666432"/>
            <a:ext cx="1117697" cy="1135822"/>
          </a:xfrm>
          <a:prstGeom prst="rect">
            <a:avLst/>
          </a:prstGeom>
        </p:spPr>
      </p:pic>
      <p:pic>
        <p:nvPicPr>
          <p:cNvPr id="10" name="Picture 9"/>
          <p:cNvPicPr>
            <a:picLocks noChangeAspect="1"/>
          </p:cNvPicPr>
          <p:nvPr/>
        </p:nvPicPr>
        <p:blipFill>
          <a:blip r:embed="rId10"/>
          <a:stretch>
            <a:fillRect/>
          </a:stretch>
        </p:blipFill>
        <p:spPr>
          <a:xfrm>
            <a:off x="5869965" y="3319837"/>
            <a:ext cx="1205198" cy="1053191"/>
          </a:xfrm>
          <a:prstGeom prst="rect">
            <a:avLst/>
          </a:prstGeom>
        </p:spPr>
      </p:pic>
      <p:pic>
        <p:nvPicPr>
          <p:cNvPr id="12" name="Picture 11"/>
          <p:cNvPicPr>
            <a:picLocks noChangeAspect="1"/>
          </p:cNvPicPr>
          <p:nvPr/>
        </p:nvPicPr>
        <p:blipFill>
          <a:blip r:embed="rId11"/>
          <a:stretch>
            <a:fillRect/>
          </a:stretch>
        </p:blipFill>
        <p:spPr>
          <a:xfrm>
            <a:off x="520611" y="3470843"/>
            <a:ext cx="4660537" cy="1023316"/>
          </a:xfrm>
          <a:prstGeom prst="rect">
            <a:avLst/>
          </a:prstGeom>
        </p:spPr>
      </p:pic>
      <p:pic>
        <p:nvPicPr>
          <p:cNvPr id="14" name="Picture 13"/>
          <p:cNvPicPr>
            <a:picLocks noChangeAspect="1"/>
          </p:cNvPicPr>
          <p:nvPr/>
        </p:nvPicPr>
        <p:blipFill>
          <a:blip r:embed="rId12"/>
          <a:stretch>
            <a:fillRect/>
          </a:stretch>
        </p:blipFill>
        <p:spPr>
          <a:xfrm>
            <a:off x="5843486" y="1948135"/>
            <a:ext cx="1224678" cy="1167450"/>
          </a:xfrm>
          <a:prstGeom prst="rect">
            <a:avLst/>
          </a:prstGeom>
        </p:spPr>
      </p:pic>
      <p:pic>
        <p:nvPicPr>
          <p:cNvPr id="19" name="Picture 18"/>
          <p:cNvPicPr>
            <a:picLocks noChangeAspect="1"/>
          </p:cNvPicPr>
          <p:nvPr/>
        </p:nvPicPr>
        <p:blipFill>
          <a:blip r:embed="rId13"/>
          <a:stretch>
            <a:fillRect/>
          </a:stretch>
        </p:blipFill>
        <p:spPr>
          <a:xfrm>
            <a:off x="531263" y="2175232"/>
            <a:ext cx="4337193" cy="1121893"/>
          </a:xfrm>
          <a:prstGeom prst="rect">
            <a:avLst/>
          </a:prstGeom>
        </p:spPr>
      </p:pic>
    </p:spTree>
    <p:extLst>
      <p:ext uri="{BB962C8B-B14F-4D97-AF65-F5344CB8AC3E}">
        <p14:creationId xmlns:p14="http://schemas.microsoft.com/office/powerpoint/2010/main" val="68409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4" name="TextBox 3"/>
          <p:cNvSpPr txBox="1"/>
          <p:nvPr/>
        </p:nvSpPr>
        <p:spPr>
          <a:xfrm>
            <a:off x="1528549" y="338877"/>
            <a:ext cx="4776717" cy="461665"/>
          </a:xfrm>
          <a:prstGeom prst="rect">
            <a:avLst/>
          </a:prstGeom>
          <a:solidFill>
            <a:schemeClr val="bg1"/>
          </a:solidFill>
        </p:spPr>
        <p:txBody>
          <a:bodyPr wrap="square" rtlCol="0">
            <a:spAutoFit/>
          </a:bodyPr>
          <a:lstStyle/>
          <a:p>
            <a:pPr algn="ctr"/>
            <a:r>
              <a:rPr lang="en-GB" sz="2400" b="1" u="sng" dirty="0"/>
              <a:t>Staying Safe Online!</a:t>
            </a:r>
          </a:p>
        </p:txBody>
      </p:sp>
      <p:pic>
        <p:nvPicPr>
          <p:cNvPr id="2" name="Picture 1"/>
          <p:cNvPicPr>
            <a:picLocks noChangeAspect="1"/>
          </p:cNvPicPr>
          <p:nvPr/>
        </p:nvPicPr>
        <p:blipFill>
          <a:blip r:embed="rId2"/>
          <a:stretch>
            <a:fillRect/>
          </a:stretch>
        </p:blipFill>
        <p:spPr>
          <a:xfrm>
            <a:off x="460375" y="991042"/>
            <a:ext cx="6645536" cy="9440069"/>
          </a:xfrm>
          <a:prstGeom prst="rect">
            <a:avLst/>
          </a:prstGeom>
        </p:spPr>
      </p:pic>
    </p:spTree>
    <p:extLst>
      <p:ext uri="{BB962C8B-B14F-4D97-AF65-F5344CB8AC3E}">
        <p14:creationId xmlns:p14="http://schemas.microsoft.com/office/powerpoint/2010/main" val="424078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3" name="Rectangle 2"/>
          <p:cNvSpPr/>
          <p:nvPr/>
        </p:nvSpPr>
        <p:spPr>
          <a:xfrm>
            <a:off x="155575" y="186233"/>
            <a:ext cx="7216775" cy="1029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78790" y="386705"/>
            <a:ext cx="4776717" cy="461665"/>
          </a:xfrm>
          <a:prstGeom prst="rect">
            <a:avLst/>
          </a:prstGeom>
          <a:solidFill>
            <a:schemeClr val="bg1"/>
          </a:solidFill>
        </p:spPr>
        <p:txBody>
          <a:bodyPr wrap="square" rtlCol="0">
            <a:spAutoFit/>
          </a:bodyPr>
          <a:lstStyle/>
          <a:p>
            <a:pPr algn="ctr"/>
            <a:r>
              <a:rPr lang="en-GB" sz="2400" b="1" u="sng" dirty="0"/>
              <a:t>Children in Need!</a:t>
            </a:r>
          </a:p>
        </p:txBody>
      </p:sp>
      <p:pic>
        <p:nvPicPr>
          <p:cNvPr id="2" name="Picture 1"/>
          <p:cNvPicPr>
            <a:picLocks noChangeAspect="1"/>
          </p:cNvPicPr>
          <p:nvPr/>
        </p:nvPicPr>
        <p:blipFill>
          <a:blip r:embed="rId2"/>
          <a:stretch>
            <a:fillRect/>
          </a:stretch>
        </p:blipFill>
        <p:spPr>
          <a:xfrm>
            <a:off x="354073" y="753646"/>
            <a:ext cx="6819777" cy="9600769"/>
          </a:xfrm>
          <a:prstGeom prst="rect">
            <a:avLst/>
          </a:prstGeom>
        </p:spPr>
      </p:pic>
    </p:spTree>
    <p:extLst>
      <p:ext uri="{BB962C8B-B14F-4D97-AF65-F5344CB8AC3E}">
        <p14:creationId xmlns:p14="http://schemas.microsoft.com/office/powerpoint/2010/main" val="54817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7" name="AutoShape 2" descr="2,088 World Book Day Stock Photos, Pictures &amp; Royalty-Free Images - iStock  | World book day costumes, World book day 2021, World book day child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AutoShape 5" descr="after-school-club-clipart-7 - Murtoa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765175" y="7137642"/>
            <a:ext cx="2237873" cy="369332"/>
          </a:xfrm>
          <a:prstGeom prst="rect">
            <a:avLst/>
          </a:prstGeom>
          <a:noFill/>
        </p:spPr>
        <p:txBody>
          <a:bodyPr wrap="square" rtlCol="0">
            <a:spAutoFit/>
          </a:bodyPr>
          <a:lstStyle/>
          <a:p>
            <a:endParaRPr lang="en-GB" dirty="0"/>
          </a:p>
        </p:txBody>
      </p:sp>
      <p:sp>
        <p:nvSpPr>
          <p:cNvPr id="18" name="AutoShape 2" descr="Sports Day | Corpus Christi Catholic Schoo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765175" y="9654988"/>
            <a:ext cx="6210177" cy="658906"/>
          </a:xfrm>
          <a:prstGeom prst="rect">
            <a:avLst/>
          </a:prstGeom>
          <a:noFill/>
        </p:spPr>
        <p:txBody>
          <a:bodyPr wrap="square" rtlCol="0">
            <a:spAutoFit/>
          </a:bodyPr>
          <a:lstStyle/>
          <a:p>
            <a:endParaRPr lang="en-GB" dirty="0"/>
          </a:p>
        </p:txBody>
      </p:sp>
      <p:sp>
        <p:nvSpPr>
          <p:cNvPr id="3" name="Rectangle 2"/>
          <p:cNvSpPr/>
          <p:nvPr/>
        </p:nvSpPr>
        <p:spPr>
          <a:xfrm>
            <a:off x="155575" y="186233"/>
            <a:ext cx="7216775" cy="1029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478790" y="386705"/>
            <a:ext cx="4776717" cy="461665"/>
          </a:xfrm>
          <a:prstGeom prst="rect">
            <a:avLst/>
          </a:prstGeom>
          <a:solidFill>
            <a:schemeClr val="bg1"/>
          </a:solidFill>
        </p:spPr>
        <p:txBody>
          <a:bodyPr wrap="square" rtlCol="0">
            <a:spAutoFit/>
          </a:bodyPr>
          <a:lstStyle/>
          <a:p>
            <a:pPr algn="ctr"/>
            <a:r>
              <a:rPr lang="en-GB" sz="2400" b="1" u="sng" dirty="0"/>
              <a:t>The National Sleep Helpline</a:t>
            </a:r>
          </a:p>
        </p:txBody>
      </p:sp>
      <p:pic>
        <p:nvPicPr>
          <p:cNvPr id="6" name="Picture 5"/>
          <p:cNvPicPr>
            <a:picLocks noChangeAspect="1"/>
          </p:cNvPicPr>
          <p:nvPr/>
        </p:nvPicPr>
        <p:blipFill>
          <a:blip r:embed="rId2"/>
          <a:stretch>
            <a:fillRect/>
          </a:stretch>
        </p:blipFill>
        <p:spPr>
          <a:xfrm>
            <a:off x="493130" y="888947"/>
            <a:ext cx="6455263" cy="9296576"/>
          </a:xfrm>
          <a:prstGeom prst="rect">
            <a:avLst/>
          </a:prstGeom>
        </p:spPr>
      </p:pic>
    </p:spTree>
    <p:extLst>
      <p:ext uri="{BB962C8B-B14F-4D97-AF65-F5344CB8AC3E}">
        <p14:creationId xmlns:p14="http://schemas.microsoft.com/office/powerpoint/2010/main" val="311695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40960" y="457968"/>
            <a:ext cx="1890413" cy="1026891"/>
          </a:xfrm>
          <a:prstGeom prst="rect">
            <a:avLst/>
          </a:prstGeom>
        </p:spPr>
      </p:pic>
      <p:sp>
        <p:nvSpPr>
          <p:cNvPr id="23" name="Rectangle 22">
            <a:extLst>
              <a:ext uri="{FF2B5EF4-FFF2-40B4-BE49-F238E27FC236}">
                <a16:creationId xmlns:a16="http://schemas.microsoft.com/office/drawing/2014/main" id="{5B50CDD0-597C-6649-A39C-F1FB6ABD1F1B}"/>
              </a:ext>
            </a:extLst>
          </p:cNvPr>
          <p:cNvSpPr/>
          <p:nvPr/>
        </p:nvSpPr>
        <p:spPr>
          <a:xfrm>
            <a:off x="-3648" y="-1"/>
            <a:ext cx="7559675" cy="435429"/>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ndParaRPr>
          </a:p>
        </p:txBody>
      </p:sp>
      <p:sp>
        <p:nvSpPr>
          <p:cNvPr id="19" name="Oval 18">
            <a:extLst>
              <a:ext uri="{FF2B5EF4-FFF2-40B4-BE49-F238E27FC236}">
                <a16:creationId xmlns:a16="http://schemas.microsoft.com/office/drawing/2014/main" id="{0D65F4B5-5D7F-B444-A799-8C1805395FE6}"/>
              </a:ext>
            </a:extLst>
          </p:cNvPr>
          <p:cNvSpPr/>
          <p:nvPr/>
        </p:nvSpPr>
        <p:spPr>
          <a:xfrm>
            <a:off x="6273848" y="9289728"/>
            <a:ext cx="697154" cy="787716"/>
          </a:xfrm>
          <a:prstGeom prst="ellipse">
            <a:avLst/>
          </a:prstGeom>
          <a:solidFill>
            <a:srgbClr val="1EA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A6C0"/>
              </a:solidFill>
            </a:endParaRPr>
          </a:p>
        </p:txBody>
      </p:sp>
      <p:pic>
        <p:nvPicPr>
          <p:cNvPr id="20" name="Picture 19">
            <a:extLst>
              <a:ext uri="{FF2B5EF4-FFF2-40B4-BE49-F238E27FC236}">
                <a16:creationId xmlns:a16="http://schemas.microsoft.com/office/drawing/2014/main" id="{BB2C1CFF-2933-654A-BE0A-6F7584EB72E0}"/>
              </a:ext>
            </a:extLst>
          </p:cNvPr>
          <p:cNvPicPr>
            <a:picLocks noChangeAspect="1"/>
          </p:cNvPicPr>
          <p:nvPr/>
        </p:nvPicPr>
        <p:blipFill>
          <a:blip r:embed="rId3"/>
          <a:stretch>
            <a:fillRect/>
          </a:stretch>
        </p:blipFill>
        <p:spPr>
          <a:xfrm>
            <a:off x="5721068" y="9345915"/>
            <a:ext cx="969826" cy="1014587"/>
          </a:xfrm>
          <a:prstGeom prst="rect">
            <a:avLst/>
          </a:prstGeom>
        </p:spPr>
      </p:pic>
      <p:sp>
        <p:nvSpPr>
          <p:cNvPr id="15" name="Rectangle 14">
            <a:extLst>
              <a:ext uri="{FF2B5EF4-FFF2-40B4-BE49-F238E27FC236}">
                <a16:creationId xmlns:a16="http://schemas.microsoft.com/office/drawing/2014/main" id="{5B50CDD0-597C-6649-A39C-F1FB6ABD1F1B}"/>
              </a:ext>
            </a:extLst>
          </p:cNvPr>
          <p:cNvSpPr/>
          <p:nvPr/>
        </p:nvSpPr>
        <p:spPr>
          <a:xfrm>
            <a:off x="0" y="408727"/>
            <a:ext cx="319299" cy="10283086"/>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B50CDD0-597C-6649-A39C-F1FB6ABD1F1B}"/>
              </a:ext>
            </a:extLst>
          </p:cNvPr>
          <p:cNvSpPr/>
          <p:nvPr/>
        </p:nvSpPr>
        <p:spPr>
          <a:xfrm>
            <a:off x="7209221" y="408727"/>
            <a:ext cx="346806" cy="1028399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B50CDD0-597C-6649-A39C-F1FB6ABD1F1B}"/>
              </a:ext>
            </a:extLst>
          </p:cNvPr>
          <p:cNvSpPr/>
          <p:nvPr/>
        </p:nvSpPr>
        <p:spPr>
          <a:xfrm>
            <a:off x="-1" y="10398077"/>
            <a:ext cx="7559676" cy="30042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4117760" y="610042"/>
            <a:ext cx="2857592" cy="769441"/>
          </a:xfrm>
          <a:prstGeom prst="rect">
            <a:avLst/>
          </a:prstGeom>
        </p:spPr>
        <p:txBody>
          <a:bodyPr wrap="square">
            <a:spAutoFit/>
          </a:bodyPr>
          <a:lstStyle/>
          <a:p>
            <a:endParaRPr lang="en-US" sz="1100" b="1" u="sng" dirty="0"/>
          </a:p>
          <a:p>
            <a:endParaRPr lang="en-US" sz="1100" dirty="0"/>
          </a:p>
          <a:p>
            <a:endParaRPr lang="en-US" sz="1100" dirty="0"/>
          </a:p>
          <a:p>
            <a:endParaRPr lang="en-US" sz="1100" dirty="0"/>
          </a:p>
        </p:txBody>
      </p:sp>
      <p:sp>
        <p:nvSpPr>
          <p:cNvPr id="2" name="TextBox 1">
            <a:extLst>
              <a:ext uri="{FF2B5EF4-FFF2-40B4-BE49-F238E27FC236}">
                <a16:creationId xmlns:a16="http://schemas.microsoft.com/office/drawing/2014/main" id="{B6366FE1-0D22-4E76-416C-AE9760E0C585}"/>
              </a:ext>
            </a:extLst>
          </p:cNvPr>
          <p:cNvSpPr txBox="1"/>
          <p:nvPr/>
        </p:nvSpPr>
        <p:spPr>
          <a:xfrm>
            <a:off x="372844" y="402954"/>
            <a:ext cx="6888169" cy="1123384"/>
          </a:xfrm>
          <a:prstGeom prst="rect">
            <a:avLst/>
          </a:prstGeom>
          <a:noFill/>
        </p:spPr>
        <p:txBody>
          <a:bodyPr wrap="square" rtlCol="0">
            <a:spAutoFit/>
          </a:bodyPr>
          <a:lstStyle/>
          <a:p>
            <a:pPr algn="ctr"/>
            <a:endParaRPr lang="en-GB" sz="1100" b="1" dirty="0"/>
          </a:p>
          <a:p>
            <a:pPr algn="ctr"/>
            <a:r>
              <a:rPr lang="en-GB" sz="3200" b="1" u="sng" dirty="0">
                <a:latin typeface="Calibri" panose="020F0502020204030204" pitchFamily="34" charset="0"/>
                <a:ea typeface="Calibri" panose="020F0502020204030204" pitchFamily="34" charset="0"/>
              </a:rPr>
              <a:t>Weekly Attendance </a:t>
            </a:r>
          </a:p>
          <a:p>
            <a:pPr algn="ctr"/>
            <a:r>
              <a:rPr lang="en-GB" sz="2400" b="1" u="sng" dirty="0">
                <a:latin typeface="Calibri" panose="020F0502020204030204" pitchFamily="34" charset="0"/>
                <a:ea typeface="Calibri" panose="020F0502020204030204" pitchFamily="34" charset="0"/>
              </a:rPr>
              <a:t>6</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 10</a:t>
            </a:r>
            <a:r>
              <a:rPr lang="en-GB" sz="2400" b="1" u="sng" baseline="30000" dirty="0">
                <a:latin typeface="Calibri" panose="020F0502020204030204" pitchFamily="34" charset="0"/>
                <a:ea typeface="Calibri" panose="020F0502020204030204" pitchFamily="34" charset="0"/>
              </a:rPr>
              <a:t>th</a:t>
            </a:r>
            <a:r>
              <a:rPr lang="en-GB" sz="2400" b="1" u="sng" dirty="0">
                <a:latin typeface="Calibri" panose="020F0502020204030204" pitchFamily="34" charset="0"/>
                <a:ea typeface="Calibri" panose="020F0502020204030204" pitchFamily="34" charset="0"/>
              </a:rPr>
              <a:t> November 2023</a:t>
            </a:r>
          </a:p>
        </p:txBody>
      </p:sp>
      <p:sp>
        <p:nvSpPr>
          <p:cNvPr id="3" name="Rectangle 2"/>
          <p:cNvSpPr/>
          <p:nvPr/>
        </p:nvSpPr>
        <p:spPr>
          <a:xfrm>
            <a:off x="460375" y="1948588"/>
            <a:ext cx="3259438" cy="430887"/>
          </a:xfrm>
          <a:prstGeom prst="rect">
            <a:avLst/>
          </a:prstGeom>
        </p:spPr>
        <p:txBody>
          <a:bodyPr wrap="square">
            <a:spAutoFit/>
          </a:bodyPr>
          <a:lstStyle/>
          <a:p>
            <a:pPr algn="just"/>
            <a:endParaRPr lang="en-GB" sz="1100" dirty="0"/>
          </a:p>
          <a:p>
            <a:pPr algn="just"/>
            <a:endParaRPr lang="en-GB" sz="1100" dirty="0"/>
          </a:p>
        </p:txBody>
      </p:sp>
      <p:sp>
        <p:nvSpPr>
          <p:cNvPr id="10" name="Rectangle 9"/>
          <p:cNvSpPr/>
          <p:nvPr/>
        </p:nvSpPr>
        <p:spPr>
          <a:xfrm>
            <a:off x="388322" y="6629543"/>
            <a:ext cx="6682017" cy="2369880"/>
          </a:xfrm>
          <a:prstGeom prst="rect">
            <a:avLst/>
          </a:prstGeom>
        </p:spPr>
        <p:txBody>
          <a:bodyPr wrap="square">
            <a:spAutoFit/>
          </a:bodyPr>
          <a:lstStyle/>
          <a:p>
            <a:pPr algn="ctr"/>
            <a:endParaRPr lang="en-GB" sz="1600" b="1" u="sng" dirty="0"/>
          </a:p>
          <a:p>
            <a:pPr algn="ctr"/>
            <a:r>
              <a:rPr lang="en-GB" sz="1600" b="1" u="sng" dirty="0"/>
              <a:t>Well done to: Class I, J, K for achieving over 96%! </a:t>
            </a:r>
          </a:p>
          <a:p>
            <a:pPr algn="just"/>
            <a:r>
              <a:rPr lang="en-GB" sz="1200" dirty="0"/>
              <a:t> </a:t>
            </a:r>
          </a:p>
          <a:p>
            <a:pPr algn="just"/>
            <a:r>
              <a:rPr lang="en-GB" sz="1200" dirty="0"/>
              <a:t>At Birley Spa Primary Academy we are committed to helping all pupils to achieve their full potential. Good attendance is a key factor in raising pupils’ attainment and supporting their personal development. Whilst it is appreciated that children are ill from time to time, please think carefully before allowing your child to be absent from school. The chart below provides an indication of how just a few days absence can significantly impact a child’s overall attendance percentage and impede their learning</a:t>
            </a:r>
            <a:r>
              <a:rPr lang="en-GB" sz="1400" dirty="0"/>
              <a:t>:</a:t>
            </a:r>
          </a:p>
          <a:p>
            <a:endParaRPr lang="en-GB" sz="1400" dirty="0"/>
          </a:p>
          <a:p>
            <a:endParaRPr lang="en-GB" sz="1400" dirty="0"/>
          </a:p>
          <a:p>
            <a:endParaRPr lang="en-GB" sz="1400" dirty="0"/>
          </a:p>
        </p:txBody>
      </p:sp>
      <p:graphicFrame>
        <p:nvGraphicFramePr>
          <p:cNvPr id="11" name="Table 10"/>
          <p:cNvGraphicFramePr>
            <a:graphicFrameLocks noGrp="1"/>
          </p:cNvGraphicFramePr>
          <p:nvPr>
            <p:extLst>
              <p:ext uri="{D42A27DB-BD31-4B8C-83A1-F6EECF244321}">
                <p14:modId xmlns:p14="http://schemas.microsoft.com/office/powerpoint/2010/main" val="1278663914"/>
              </p:ext>
            </p:extLst>
          </p:nvPr>
        </p:nvGraphicFramePr>
        <p:xfrm>
          <a:off x="979734" y="8367307"/>
          <a:ext cx="4862284" cy="1828800"/>
        </p:xfrm>
        <a:graphic>
          <a:graphicData uri="http://schemas.openxmlformats.org/drawingml/2006/table">
            <a:tbl>
              <a:tblPr/>
              <a:tblGrid>
                <a:gridCol w="1635347">
                  <a:extLst>
                    <a:ext uri="{9D8B030D-6E8A-4147-A177-3AD203B41FA5}">
                      <a16:colId xmlns:a16="http://schemas.microsoft.com/office/drawing/2014/main" val="2581868325"/>
                    </a:ext>
                  </a:extLst>
                </a:gridCol>
                <a:gridCol w="1038715">
                  <a:extLst>
                    <a:ext uri="{9D8B030D-6E8A-4147-A177-3AD203B41FA5}">
                      <a16:colId xmlns:a16="http://schemas.microsoft.com/office/drawing/2014/main" val="1639680466"/>
                    </a:ext>
                  </a:extLst>
                </a:gridCol>
                <a:gridCol w="817121">
                  <a:extLst>
                    <a:ext uri="{9D8B030D-6E8A-4147-A177-3AD203B41FA5}">
                      <a16:colId xmlns:a16="http://schemas.microsoft.com/office/drawing/2014/main" val="3076668890"/>
                    </a:ext>
                  </a:extLst>
                </a:gridCol>
                <a:gridCol w="1371101">
                  <a:extLst>
                    <a:ext uri="{9D8B030D-6E8A-4147-A177-3AD203B41FA5}">
                      <a16:colId xmlns:a16="http://schemas.microsoft.com/office/drawing/2014/main" val="3569633777"/>
                    </a:ext>
                  </a:extLst>
                </a:gridCol>
              </a:tblGrid>
              <a:tr h="0">
                <a:tc>
                  <a:txBody>
                    <a:bodyPr/>
                    <a:lstStyle/>
                    <a:p>
                      <a:r>
                        <a:rPr lang="en-GB" sz="1200" b="1" dirty="0">
                          <a:effectLst/>
                        </a:rPr>
                        <a:t>Description</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Attendance</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Whole Days Lost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Lost Hours of Learning</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514298629"/>
                  </a:ext>
                </a:extLst>
              </a:tr>
              <a:tr h="0">
                <a:tc>
                  <a:txBody>
                    <a:bodyPr/>
                    <a:lstStyle/>
                    <a:p>
                      <a:r>
                        <a:rPr lang="en-GB" sz="1200" b="1" dirty="0">
                          <a:effectLst/>
                        </a:rPr>
                        <a:t>Excellent</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100 – 99%</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2</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0 – 10</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4292828666"/>
                  </a:ext>
                </a:extLst>
              </a:tr>
              <a:tr h="0">
                <a:tc>
                  <a:txBody>
                    <a:bodyPr/>
                    <a:lstStyle/>
                    <a:p>
                      <a:r>
                        <a:rPr lang="en-GB" sz="1200" b="1" dirty="0">
                          <a:effectLst/>
                        </a:rPr>
                        <a:t>Good</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98 – 96%</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4 – 7.5</a:t>
                      </a:r>
                      <a:endParaRPr lang="en-GB" sz="1200" dirty="0">
                        <a:effectLst/>
                      </a:endParaRPr>
                    </a:p>
                  </a:txBody>
                  <a:tcPr anchor="ctr">
                    <a:lnL>
                      <a:noFill/>
                    </a:lnL>
                    <a:lnR>
                      <a:noFill/>
                    </a:lnR>
                    <a:lnT>
                      <a:noFill/>
                    </a:lnT>
                    <a:lnB>
                      <a:noFill/>
                    </a:lnB>
                    <a:solidFill>
                      <a:srgbClr val="92D050"/>
                    </a:solidFill>
                  </a:tcPr>
                </a:tc>
                <a:tc>
                  <a:txBody>
                    <a:bodyPr/>
                    <a:lstStyle/>
                    <a:p>
                      <a:r>
                        <a:rPr lang="en-GB" sz="1200" b="1" dirty="0">
                          <a:effectLst/>
                        </a:rPr>
                        <a:t>20 – 37.5</a:t>
                      </a:r>
                      <a:endParaRPr lang="en-GB" sz="1200" dirty="0">
                        <a:effectLst/>
                      </a:endParaRPr>
                    </a:p>
                  </a:txBody>
                  <a:tcPr anchor="ctr">
                    <a:lnL>
                      <a:noFill/>
                    </a:lnL>
                    <a:lnR>
                      <a:noFill/>
                    </a:lnR>
                    <a:lnT>
                      <a:noFill/>
                    </a:lnT>
                    <a:lnB>
                      <a:noFill/>
                    </a:lnB>
                    <a:solidFill>
                      <a:srgbClr val="92D050"/>
                    </a:solidFill>
                  </a:tcPr>
                </a:tc>
                <a:extLst>
                  <a:ext uri="{0D108BD9-81ED-4DB2-BD59-A6C34878D82A}">
                    <a16:rowId xmlns:a16="http://schemas.microsoft.com/office/drawing/2014/main" val="3582443156"/>
                  </a:ext>
                </a:extLst>
              </a:tr>
              <a:tr h="0">
                <a:tc>
                  <a:txBody>
                    <a:bodyPr/>
                    <a:lstStyle/>
                    <a:p>
                      <a:r>
                        <a:rPr lang="en-GB" sz="1200" b="1" dirty="0">
                          <a:effectLst/>
                        </a:rPr>
                        <a:t>Requires Improvement</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91%</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9.5 – 17</a:t>
                      </a:r>
                      <a:endParaRPr lang="en-GB" sz="1200" dirty="0">
                        <a:effectLst/>
                      </a:endParaRPr>
                    </a:p>
                  </a:txBody>
                  <a:tcPr anchor="ctr">
                    <a:lnL>
                      <a:noFill/>
                    </a:lnL>
                    <a:lnR>
                      <a:noFill/>
                    </a:lnR>
                    <a:lnT>
                      <a:noFill/>
                    </a:lnT>
                    <a:lnB>
                      <a:noFill/>
                    </a:lnB>
                    <a:solidFill>
                      <a:srgbClr val="FFFFFF"/>
                    </a:solidFill>
                  </a:tcPr>
                </a:tc>
                <a:tc>
                  <a:txBody>
                    <a:bodyPr/>
                    <a:lstStyle/>
                    <a:p>
                      <a:r>
                        <a:rPr lang="en-GB" sz="1200" b="1" dirty="0">
                          <a:effectLst/>
                        </a:rPr>
                        <a:t>47.5 – 85</a:t>
                      </a:r>
                      <a:endParaRPr lang="en-GB" sz="12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444807135"/>
                  </a:ext>
                </a:extLst>
              </a:tr>
              <a:tr h="0">
                <a:tc>
                  <a:txBody>
                    <a:bodyPr/>
                    <a:lstStyle/>
                    <a:p>
                      <a:r>
                        <a:rPr lang="en-GB" sz="1200" b="1" dirty="0">
                          <a:solidFill>
                            <a:srgbClr val="FF0000"/>
                          </a:solidFill>
                          <a:effectLst/>
                        </a:rPr>
                        <a:t>Persistent Absentee</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90 – 86%</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19 – 27</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95 – 135</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721385391"/>
                  </a:ext>
                </a:extLst>
              </a:tr>
              <a:tr h="0">
                <a:tc>
                  <a:txBody>
                    <a:bodyPr/>
                    <a:lstStyle/>
                    <a:p>
                      <a:r>
                        <a:rPr lang="en-GB" sz="1200" b="1" dirty="0">
                          <a:solidFill>
                            <a:srgbClr val="FF0000"/>
                          </a:solidFill>
                          <a:effectLst/>
                        </a:rPr>
                        <a:t>Critical</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85 – 80%</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28.5 – 38</a:t>
                      </a:r>
                      <a:endParaRPr lang="en-GB" sz="1200" dirty="0">
                        <a:solidFill>
                          <a:srgbClr val="FF0000"/>
                        </a:solidFill>
                        <a:effectLst/>
                      </a:endParaRPr>
                    </a:p>
                  </a:txBody>
                  <a:tcPr anchor="ctr">
                    <a:lnL>
                      <a:noFill/>
                    </a:lnL>
                    <a:lnR>
                      <a:noFill/>
                    </a:lnR>
                    <a:lnT>
                      <a:noFill/>
                    </a:lnT>
                    <a:lnB>
                      <a:noFill/>
                    </a:lnB>
                    <a:solidFill>
                      <a:srgbClr val="FFFFFF"/>
                    </a:solidFill>
                  </a:tcPr>
                </a:tc>
                <a:tc>
                  <a:txBody>
                    <a:bodyPr/>
                    <a:lstStyle/>
                    <a:p>
                      <a:r>
                        <a:rPr lang="en-GB" sz="1200" b="1" dirty="0">
                          <a:solidFill>
                            <a:srgbClr val="FF0000"/>
                          </a:solidFill>
                          <a:effectLst/>
                        </a:rPr>
                        <a:t>142.5 – 190</a:t>
                      </a:r>
                      <a:endParaRPr lang="en-GB" sz="1200" dirty="0">
                        <a:solidFill>
                          <a:srgbClr val="FF0000"/>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7178157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36647076"/>
              </p:ext>
            </p:extLst>
          </p:nvPr>
        </p:nvGraphicFramePr>
        <p:xfrm>
          <a:off x="1635850" y="1589489"/>
          <a:ext cx="4450077" cy="5140885"/>
        </p:xfrm>
        <a:graphic>
          <a:graphicData uri="http://schemas.openxmlformats.org/drawingml/2006/table">
            <a:tbl>
              <a:tblPr firstRow="1" bandRow="1">
                <a:tableStyleId>{00A15C55-8517-42AA-B614-E9B94910E393}</a:tableStyleId>
              </a:tblPr>
              <a:tblGrid>
                <a:gridCol w="1004625">
                  <a:extLst>
                    <a:ext uri="{9D8B030D-6E8A-4147-A177-3AD203B41FA5}">
                      <a16:colId xmlns:a16="http://schemas.microsoft.com/office/drawing/2014/main" val="2474386573"/>
                    </a:ext>
                  </a:extLst>
                </a:gridCol>
                <a:gridCol w="1771847">
                  <a:extLst>
                    <a:ext uri="{9D8B030D-6E8A-4147-A177-3AD203B41FA5}">
                      <a16:colId xmlns:a16="http://schemas.microsoft.com/office/drawing/2014/main" val="3596299661"/>
                    </a:ext>
                  </a:extLst>
                </a:gridCol>
                <a:gridCol w="1673605">
                  <a:extLst>
                    <a:ext uri="{9D8B030D-6E8A-4147-A177-3AD203B41FA5}">
                      <a16:colId xmlns:a16="http://schemas.microsoft.com/office/drawing/2014/main" val="2401480876"/>
                    </a:ext>
                  </a:extLst>
                </a:gridCol>
              </a:tblGrid>
              <a:tr h="263147">
                <a:tc>
                  <a:txBody>
                    <a:bodyPr/>
                    <a:lstStyle/>
                    <a:p>
                      <a:endParaRPr lang="en-GB"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endParaRPr lang="en-GB"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21996632"/>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400" dirty="0"/>
                        <a:t>A</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400" dirty="0"/>
                        <a:t>94.5%</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5220378"/>
                  </a:ext>
                </a:extLst>
              </a:tr>
              <a:tr h="312518">
                <a:tc>
                  <a:txBody>
                    <a:bodyPr/>
                    <a:lstStyle/>
                    <a:p>
                      <a:r>
                        <a:rPr lang="en-GB" sz="1400" dirty="0"/>
                        <a:t>EYFS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B</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93.4%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6807510"/>
                  </a:ext>
                </a:extLst>
              </a:tr>
              <a:tr h="31251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C</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94.6%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7430294"/>
                  </a:ext>
                </a:extLst>
              </a:tr>
              <a:tr h="312518">
                <a:tc>
                  <a:txBody>
                    <a:bodyPr/>
                    <a:lstStyle/>
                    <a:p>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D</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88%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5299066"/>
                  </a:ext>
                </a:extLst>
              </a:tr>
              <a:tr h="339068">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400" dirty="0"/>
                        <a:t>Y1/Y2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dirty="0">
                          <a:solidFill>
                            <a:schemeClr val="tx1"/>
                          </a:solidFill>
                        </a:rPr>
                        <a:t>93%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673198"/>
                  </a:ext>
                </a:extLst>
              </a:tr>
              <a:tr h="312518">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95.6%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9301099"/>
                  </a:ext>
                </a:extLst>
              </a:tr>
              <a:tr h="312518">
                <a:tc>
                  <a:txBody>
                    <a:bodyPr/>
                    <a:lstStyle/>
                    <a:p>
                      <a:r>
                        <a:rPr lang="en-GB" sz="1400" dirty="0"/>
                        <a:t>Y3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G</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92.5%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0443757"/>
                  </a:ext>
                </a:extLst>
              </a:tr>
              <a:tr h="337873">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H</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92.6%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426134"/>
                  </a:ext>
                </a:extLst>
              </a:tr>
              <a:tr h="369161">
                <a:tc>
                  <a:txBody>
                    <a:bodyPr/>
                    <a:lstStyle/>
                    <a:p>
                      <a:r>
                        <a:rPr lang="en-GB" sz="1400" dirty="0"/>
                        <a:t>Y4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I</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97.9%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3570784"/>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J</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97.2%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5413177"/>
                  </a:ext>
                </a:extLst>
              </a:tr>
              <a:tr h="312518">
                <a:tc>
                  <a:txBody>
                    <a:bodyPr/>
                    <a:lstStyle/>
                    <a:p>
                      <a:r>
                        <a:rPr lang="en-GB" sz="1400" dirty="0"/>
                        <a:t>Y5</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K</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97.2%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50196"/>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93.8%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6885361"/>
                  </a:ext>
                </a:extLst>
              </a:tr>
              <a:tr h="312518">
                <a:tc>
                  <a:txBody>
                    <a:bodyPr/>
                    <a:lstStyle/>
                    <a:p>
                      <a:r>
                        <a:rPr lang="en-GB" sz="1400" dirty="0"/>
                        <a:t>Y6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93.7%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8081"/>
                  </a:ext>
                </a:extLst>
              </a:tr>
              <a:tr h="312518">
                <a:tc>
                  <a:txBody>
                    <a:bodyPr/>
                    <a:lstStyle/>
                    <a:p>
                      <a:r>
                        <a:rPr lang="en-GB" sz="1400" dirty="0"/>
                        <a:t>Y3/Y6</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a:t>91.1%</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796945"/>
                  </a:ext>
                </a:extLst>
              </a:tr>
              <a:tr h="312518">
                <a:tc gridSpan="2">
                  <a:txBody>
                    <a:bodyPr/>
                    <a:lstStyle/>
                    <a:p>
                      <a:r>
                        <a:rPr lang="en-GB" sz="1400" b="1" dirty="0"/>
                        <a:t>Whole</a:t>
                      </a:r>
                      <a:r>
                        <a:rPr lang="en-GB" sz="1400" b="1" baseline="0" dirty="0"/>
                        <a:t> School Attendance</a:t>
                      </a:r>
                      <a:endParaRPr lang="en-GB"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94%</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664665"/>
                  </a:ext>
                </a:extLst>
              </a:tr>
            </a:tbl>
          </a:graphicData>
        </a:graphic>
      </p:graphicFrame>
    </p:spTree>
    <p:extLst>
      <p:ext uri="{BB962C8B-B14F-4D97-AF65-F5344CB8AC3E}">
        <p14:creationId xmlns:p14="http://schemas.microsoft.com/office/powerpoint/2010/main" val="24904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B50CDD0-597C-6649-A39C-F1FB6ABD1F1B}"/>
              </a:ext>
            </a:extLst>
          </p:cNvPr>
          <p:cNvSpPr/>
          <p:nvPr/>
        </p:nvSpPr>
        <p:spPr>
          <a:xfrm>
            <a:off x="-8254" y="-14230"/>
            <a:ext cx="7559675" cy="162196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 name="TextBox 3"/>
          <p:cNvSpPr txBox="1"/>
          <p:nvPr/>
        </p:nvSpPr>
        <p:spPr>
          <a:xfrm>
            <a:off x="3798461" y="2628099"/>
            <a:ext cx="3087132" cy="784830"/>
          </a:xfrm>
          <a:prstGeom prst="rect">
            <a:avLst/>
          </a:prstGeom>
          <a:noFill/>
        </p:spPr>
        <p:txBody>
          <a:bodyPr wrap="square" rtlCol="0">
            <a:spAutoFit/>
          </a:bodyPr>
          <a:lstStyle/>
          <a:p>
            <a:pPr algn="just"/>
            <a:endParaRPr lang="en-US" sz="1100" dirty="0"/>
          </a:p>
          <a:p>
            <a:pPr algn="just"/>
            <a:endParaRPr lang="en-US" sz="1100" dirty="0"/>
          </a:p>
          <a:p>
            <a:pPr algn="just"/>
            <a:endParaRPr lang="en-US" sz="1100" b="1" u="sng" dirty="0"/>
          </a:p>
          <a:p>
            <a:pPr fontAlgn="base"/>
            <a:endParaRPr lang="en-US" sz="1100" dirty="0"/>
          </a:p>
        </p:txBody>
      </p:sp>
      <p:sp>
        <p:nvSpPr>
          <p:cNvPr id="15" name="Rectangle 14">
            <a:extLst>
              <a:ext uri="{FF2B5EF4-FFF2-40B4-BE49-F238E27FC236}">
                <a16:creationId xmlns:a16="http://schemas.microsoft.com/office/drawing/2014/main" id="{5B50CDD0-597C-6649-A39C-F1FB6ABD1F1B}"/>
              </a:ext>
            </a:extLst>
          </p:cNvPr>
          <p:cNvSpPr/>
          <p:nvPr/>
        </p:nvSpPr>
        <p:spPr>
          <a:xfrm>
            <a:off x="-1" y="187491"/>
            <a:ext cx="384993" cy="10504322"/>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Rectangle 16">
            <a:extLst>
              <a:ext uri="{FF2B5EF4-FFF2-40B4-BE49-F238E27FC236}">
                <a16:creationId xmlns:a16="http://schemas.microsoft.com/office/drawing/2014/main" id="{5B50CDD0-597C-6649-A39C-F1FB6ABD1F1B}"/>
              </a:ext>
            </a:extLst>
          </p:cNvPr>
          <p:cNvSpPr/>
          <p:nvPr/>
        </p:nvSpPr>
        <p:spPr>
          <a:xfrm>
            <a:off x="7068820" y="-40606"/>
            <a:ext cx="490854" cy="1051100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Rectangle 20">
            <a:extLst>
              <a:ext uri="{FF2B5EF4-FFF2-40B4-BE49-F238E27FC236}">
                <a16:creationId xmlns:a16="http://schemas.microsoft.com/office/drawing/2014/main" id="{5B50CDD0-597C-6649-A39C-F1FB6ABD1F1B}"/>
              </a:ext>
            </a:extLst>
          </p:cNvPr>
          <p:cNvSpPr/>
          <p:nvPr/>
        </p:nvSpPr>
        <p:spPr>
          <a:xfrm>
            <a:off x="-1" y="9887448"/>
            <a:ext cx="7559676" cy="811050"/>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6" name="AutoShape 2" descr="Every Day Counts – School Attendance – Herne Hill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9" name="TextBox 8"/>
          <p:cNvSpPr txBox="1"/>
          <p:nvPr/>
        </p:nvSpPr>
        <p:spPr>
          <a:xfrm>
            <a:off x="255271" y="166846"/>
            <a:ext cx="7018654" cy="954107"/>
          </a:xfrm>
          <a:prstGeom prst="rect">
            <a:avLst/>
          </a:prstGeom>
          <a:noFill/>
        </p:spPr>
        <p:txBody>
          <a:bodyPr wrap="square" rtlCol="0">
            <a:spAutoFit/>
          </a:bodyPr>
          <a:lstStyle/>
          <a:p>
            <a:pPr algn="ctr"/>
            <a:r>
              <a:rPr lang="en-GB" sz="2800" b="1" u="sng" dirty="0">
                <a:solidFill>
                  <a:schemeClr val="bg1"/>
                </a:solidFill>
              </a:rPr>
              <a:t>STAR OF THE WEEK</a:t>
            </a:r>
            <a:r>
              <a:rPr lang="en-GB" sz="2800" b="1" u="sng" baseline="30000" dirty="0">
                <a:solidFill>
                  <a:schemeClr val="bg1"/>
                </a:solidFill>
              </a:rPr>
              <a:t> </a:t>
            </a:r>
            <a:r>
              <a:rPr lang="en-GB" sz="2800" b="1" u="sng" dirty="0">
                <a:solidFill>
                  <a:schemeClr val="bg1"/>
                </a:solidFill>
              </a:rPr>
              <a:t> </a:t>
            </a:r>
          </a:p>
          <a:p>
            <a:pPr algn="ctr"/>
            <a:r>
              <a:rPr lang="en-GB" sz="2800" b="1" u="sng" dirty="0">
                <a:solidFill>
                  <a:schemeClr val="bg1"/>
                </a:solidFill>
              </a:rPr>
              <a:t>16</a:t>
            </a:r>
            <a:r>
              <a:rPr lang="en-GB" sz="2800" b="1" u="sng" baseline="30000" dirty="0">
                <a:solidFill>
                  <a:schemeClr val="bg1"/>
                </a:solidFill>
              </a:rPr>
              <a:t>th</a:t>
            </a:r>
            <a:r>
              <a:rPr lang="en-GB" sz="2800" b="1" u="sng" dirty="0">
                <a:solidFill>
                  <a:schemeClr val="bg1"/>
                </a:solidFill>
              </a:rPr>
              <a:t> – 20th October 2023</a:t>
            </a:r>
          </a:p>
        </p:txBody>
      </p:sp>
      <p:sp>
        <p:nvSpPr>
          <p:cNvPr id="2" name="AutoShape 2" descr="Image result for star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sp>
        <p:nvSpPr>
          <p:cNvPr id="3" name="AutoShape 2" descr="127,650 Golden Star Stock Photos - Free &amp; Royalty-Free Stock Photos from  Dreamsti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val="4101739212"/>
              </p:ext>
            </p:extLst>
          </p:nvPr>
        </p:nvGraphicFramePr>
        <p:xfrm>
          <a:off x="192495" y="1120956"/>
          <a:ext cx="7241102" cy="9400234"/>
        </p:xfrm>
        <a:graphic>
          <a:graphicData uri="http://schemas.openxmlformats.org/drawingml/2006/table">
            <a:tbl>
              <a:tblPr firstRow="1" bandRow="1">
                <a:tableStyleId>{00A15C55-8517-42AA-B614-E9B94910E393}</a:tableStyleId>
              </a:tblPr>
              <a:tblGrid>
                <a:gridCol w="573987">
                  <a:extLst>
                    <a:ext uri="{9D8B030D-6E8A-4147-A177-3AD203B41FA5}">
                      <a16:colId xmlns:a16="http://schemas.microsoft.com/office/drawing/2014/main" val="1176413902"/>
                    </a:ext>
                  </a:extLst>
                </a:gridCol>
                <a:gridCol w="3317041">
                  <a:extLst>
                    <a:ext uri="{9D8B030D-6E8A-4147-A177-3AD203B41FA5}">
                      <a16:colId xmlns:a16="http://schemas.microsoft.com/office/drawing/2014/main" val="2197687853"/>
                    </a:ext>
                  </a:extLst>
                </a:gridCol>
                <a:gridCol w="3350074">
                  <a:extLst>
                    <a:ext uri="{9D8B030D-6E8A-4147-A177-3AD203B41FA5}">
                      <a16:colId xmlns:a16="http://schemas.microsoft.com/office/drawing/2014/main" val="3931270887"/>
                    </a:ext>
                  </a:extLst>
                </a:gridCol>
              </a:tblGrid>
              <a:tr h="405758">
                <a:tc>
                  <a:txBody>
                    <a:bodyPr/>
                    <a:lstStyle/>
                    <a:p>
                      <a:r>
                        <a:rPr lang="en-GB" sz="1200" dirty="0"/>
                        <a:t>Class: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355167248"/>
                  </a:ext>
                </a:extLst>
              </a:tr>
              <a:tr h="465886">
                <a:tc>
                  <a:txBody>
                    <a:bodyPr/>
                    <a:lstStyle/>
                    <a:p>
                      <a:r>
                        <a:rPr lang="en-GB" sz="1100" dirty="0"/>
                        <a:t>A</a:t>
                      </a:r>
                    </a:p>
                  </a:txBody>
                  <a:tcPr/>
                </a:tc>
                <a:tc>
                  <a:txBody>
                    <a:bodyPr/>
                    <a:lstStyle/>
                    <a:p>
                      <a:r>
                        <a:rPr lang="en-GB" sz="1100" dirty="0"/>
                        <a:t>Lylah – Her </a:t>
                      </a:r>
                      <a:r>
                        <a:rPr lang="en-GB" sz="1100" b="1" dirty="0"/>
                        <a:t>Endeavour</a:t>
                      </a:r>
                      <a:r>
                        <a:rPr lang="en-GB" sz="1100" dirty="0"/>
                        <a:t> in Phonics and for being a kind and supporting friend. </a:t>
                      </a:r>
                    </a:p>
                  </a:txBody>
                  <a:tcPr/>
                </a:tc>
                <a:tc>
                  <a:txBody>
                    <a:bodyPr/>
                    <a:lstStyle/>
                    <a:p>
                      <a:r>
                        <a:rPr lang="en-GB" sz="1100" dirty="0"/>
                        <a:t>Layla – Showing</a:t>
                      </a:r>
                      <a:r>
                        <a:rPr lang="en-GB" sz="1100" baseline="0" dirty="0"/>
                        <a:t> </a:t>
                      </a:r>
                      <a:r>
                        <a:rPr lang="en-GB" sz="1100" b="1" baseline="0" dirty="0"/>
                        <a:t>Empathy and Tolerance </a:t>
                      </a:r>
                      <a:r>
                        <a:rPr lang="en-GB" sz="1100" baseline="0" dirty="0"/>
                        <a:t>and always being helpful and kind. </a:t>
                      </a:r>
                      <a:endParaRPr lang="en-GB" sz="1100" dirty="0"/>
                    </a:p>
                  </a:txBody>
                  <a:tcPr/>
                </a:tc>
                <a:extLst>
                  <a:ext uri="{0D108BD9-81ED-4DB2-BD59-A6C34878D82A}">
                    <a16:rowId xmlns:a16="http://schemas.microsoft.com/office/drawing/2014/main" val="714500677"/>
                  </a:ext>
                </a:extLst>
              </a:tr>
              <a:tr h="589275">
                <a:tc>
                  <a:txBody>
                    <a:bodyPr/>
                    <a:lstStyle/>
                    <a:p>
                      <a:r>
                        <a:rPr lang="en-GB" sz="1100" dirty="0"/>
                        <a:t>B</a:t>
                      </a:r>
                    </a:p>
                  </a:txBody>
                  <a:tcPr/>
                </a:tc>
                <a:tc>
                  <a:txBody>
                    <a:bodyPr/>
                    <a:lstStyle/>
                    <a:p>
                      <a:r>
                        <a:rPr lang="en-GB" sz="1100" dirty="0"/>
                        <a:t>Isabelle</a:t>
                      </a:r>
                      <a:r>
                        <a:rPr lang="en-GB" sz="1100" baseline="0" dirty="0"/>
                        <a:t> – Being super helpful and showing great </a:t>
                      </a:r>
                      <a:r>
                        <a:rPr lang="en-GB" sz="1100" b="1" baseline="0" dirty="0"/>
                        <a:t>Teamwork</a:t>
                      </a:r>
                      <a:r>
                        <a:rPr lang="en-GB" sz="1100" baseline="0" dirty="0"/>
                        <a:t>.</a:t>
                      </a:r>
                      <a:endParaRPr lang="en-GB" sz="1100" dirty="0"/>
                    </a:p>
                  </a:txBody>
                  <a:tcPr/>
                </a:tc>
                <a:tc>
                  <a:txBody>
                    <a:bodyPr/>
                    <a:lstStyle/>
                    <a:p>
                      <a:r>
                        <a:rPr lang="en-GB" sz="1100" dirty="0"/>
                        <a:t>Felicja – Showing her</a:t>
                      </a:r>
                      <a:r>
                        <a:rPr lang="en-GB" sz="1100" b="1" dirty="0"/>
                        <a:t> Creative </a:t>
                      </a:r>
                      <a:r>
                        <a:rPr lang="en-GB" sz="1100" dirty="0"/>
                        <a:t>talent through her</a:t>
                      </a:r>
                      <a:r>
                        <a:rPr lang="en-GB" sz="1100" baseline="0" dirty="0"/>
                        <a:t> amazing Art work. </a:t>
                      </a:r>
                      <a:endParaRPr lang="en-GB" sz="1100" dirty="0"/>
                    </a:p>
                  </a:txBody>
                  <a:tcPr/>
                </a:tc>
                <a:extLst>
                  <a:ext uri="{0D108BD9-81ED-4DB2-BD59-A6C34878D82A}">
                    <a16:rowId xmlns:a16="http://schemas.microsoft.com/office/drawing/2014/main" val="356087045"/>
                  </a:ext>
                </a:extLst>
              </a:tr>
              <a:tr h="517040">
                <a:tc>
                  <a:txBody>
                    <a:bodyPr/>
                    <a:lstStyle/>
                    <a:p>
                      <a:r>
                        <a:rPr lang="en-GB" sz="1100" dirty="0"/>
                        <a:t>C</a:t>
                      </a:r>
                    </a:p>
                  </a:txBody>
                  <a:tcPr/>
                </a:tc>
                <a:tc>
                  <a:txBody>
                    <a:bodyPr/>
                    <a:lstStyle/>
                    <a:p>
                      <a:r>
                        <a:rPr lang="en-GB" sz="1100" dirty="0"/>
                        <a:t>Marley – </a:t>
                      </a:r>
                      <a:r>
                        <a:rPr lang="en-GB" sz="1100" b="1" dirty="0"/>
                        <a:t>Resilience and Aspiration</a:t>
                      </a:r>
                      <a:r>
                        <a:rPr lang="en-GB" sz="1100" dirty="0"/>
                        <a:t> in Maths</a:t>
                      </a:r>
                      <a:r>
                        <a:rPr lang="en-GB" sz="1100" baseline="0" dirty="0"/>
                        <a:t> and Literacy. </a:t>
                      </a:r>
                      <a:endParaRPr lang="en-GB" sz="1100" dirty="0"/>
                    </a:p>
                  </a:txBody>
                  <a:tcPr/>
                </a:tc>
                <a:tc>
                  <a:txBody>
                    <a:bodyPr/>
                    <a:lstStyle/>
                    <a:p>
                      <a:r>
                        <a:rPr lang="en-GB" sz="1100" dirty="0"/>
                        <a:t>Emily – Showing </a:t>
                      </a:r>
                      <a:r>
                        <a:rPr lang="en-GB" sz="1100" b="1" dirty="0"/>
                        <a:t>Aspiration</a:t>
                      </a:r>
                      <a:r>
                        <a:rPr lang="en-GB" sz="1100" baseline="0" dirty="0"/>
                        <a:t> in Active English and applying what she has learnt in her writing. </a:t>
                      </a:r>
                      <a:endParaRPr lang="en-GB" sz="1100" dirty="0"/>
                    </a:p>
                  </a:txBody>
                  <a:tcPr/>
                </a:tc>
                <a:extLst>
                  <a:ext uri="{0D108BD9-81ED-4DB2-BD59-A6C34878D82A}">
                    <a16:rowId xmlns:a16="http://schemas.microsoft.com/office/drawing/2014/main" val="191810788"/>
                  </a:ext>
                </a:extLst>
              </a:tr>
              <a:tr h="517040">
                <a:tc>
                  <a:txBody>
                    <a:bodyPr/>
                    <a:lstStyle/>
                    <a:p>
                      <a:r>
                        <a:rPr lang="en-GB" sz="1100" dirty="0"/>
                        <a:t>D</a:t>
                      </a:r>
                    </a:p>
                  </a:txBody>
                  <a:tcPr/>
                </a:tc>
                <a:tc>
                  <a:txBody>
                    <a:bodyPr/>
                    <a:lstStyle/>
                    <a:p>
                      <a:r>
                        <a:rPr lang="en-GB" sz="1100" b="0" i="0" kern="1200" dirty="0">
                          <a:solidFill>
                            <a:schemeClr val="dk1"/>
                          </a:solidFill>
                          <a:effectLst/>
                          <a:latin typeface="+mn-lt"/>
                          <a:ea typeface="+mn-ea"/>
                          <a:cs typeface="+mn-cs"/>
                        </a:rPr>
                        <a:t>Gabriel</a:t>
                      </a:r>
                      <a:r>
                        <a:rPr lang="en-GB" sz="1100" b="0" i="0" kern="1200" baseline="0" dirty="0">
                          <a:solidFill>
                            <a:schemeClr val="dk1"/>
                          </a:solidFill>
                          <a:effectLst/>
                          <a:latin typeface="+mn-lt"/>
                          <a:ea typeface="+mn-ea"/>
                          <a:cs typeface="+mn-cs"/>
                        </a:rPr>
                        <a:t> - </a:t>
                      </a:r>
                      <a:r>
                        <a:rPr lang="en-GB" sz="1100" b="1" i="0" kern="1200" baseline="0" dirty="0">
                          <a:solidFill>
                            <a:schemeClr val="dk1"/>
                          </a:solidFill>
                          <a:effectLst/>
                          <a:latin typeface="+mn-lt"/>
                          <a:ea typeface="+mn-ea"/>
                          <a:cs typeface="+mn-cs"/>
                        </a:rPr>
                        <a:t>R</a:t>
                      </a:r>
                      <a:r>
                        <a:rPr lang="en-GB" sz="1100" b="1" i="0" kern="1200" dirty="0">
                          <a:solidFill>
                            <a:schemeClr val="dk1"/>
                          </a:solidFill>
                          <a:effectLst/>
                          <a:latin typeface="+mn-lt"/>
                          <a:ea typeface="+mn-ea"/>
                          <a:cs typeface="+mn-cs"/>
                        </a:rPr>
                        <a:t>esilience </a:t>
                      </a:r>
                      <a:r>
                        <a:rPr lang="en-GB" sz="1100" b="0" i="0" kern="1200" dirty="0">
                          <a:solidFill>
                            <a:schemeClr val="dk1"/>
                          </a:solidFill>
                          <a:effectLst/>
                          <a:latin typeface="+mn-lt"/>
                          <a:ea typeface="+mn-ea"/>
                          <a:cs typeface="+mn-cs"/>
                        </a:rPr>
                        <a:t>when learning fact families.</a:t>
                      </a:r>
                      <a:endParaRPr lang="en-GB" sz="1100" dirty="0"/>
                    </a:p>
                  </a:txBody>
                  <a:tcPr/>
                </a:tc>
                <a:tc>
                  <a:txBody>
                    <a:bodyPr/>
                    <a:lstStyle/>
                    <a:p>
                      <a:r>
                        <a:rPr lang="en-GB" sz="1100" b="0" i="0" kern="1200" dirty="0">
                          <a:solidFill>
                            <a:schemeClr val="dk1"/>
                          </a:solidFill>
                          <a:effectLst/>
                          <a:latin typeface="+mn-lt"/>
                          <a:ea typeface="+mn-ea"/>
                          <a:cs typeface="+mn-cs"/>
                        </a:rPr>
                        <a:t>Isla - </a:t>
                      </a:r>
                      <a:r>
                        <a:rPr lang="en-GB" sz="1100" b="1" i="0" kern="1200" dirty="0">
                          <a:solidFill>
                            <a:schemeClr val="dk1"/>
                          </a:solidFill>
                          <a:effectLst/>
                          <a:latin typeface="+mn-lt"/>
                          <a:ea typeface="+mn-ea"/>
                          <a:cs typeface="+mn-cs"/>
                        </a:rPr>
                        <a:t>Aspiration</a:t>
                      </a:r>
                      <a:r>
                        <a:rPr lang="en-GB" sz="1100" b="0" i="0" kern="1200" dirty="0">
                          <a:solidFill>
                            <a:schemeClr val="dk1"/>
                          </a:solidFill>
                          <a:effectLst/>
                          <a:latin typeface="+mn-lt"/>
                          <a:ea typeface="+mn-ea"/>
                          <a:cs typeface="+mn-cs"/>
                        </a:rPr>
                        <a:t> in phonics always trying her best.</a:t>
                      </a:r>
                      <a:endParaRPr lang="en-GB" sz="1100" dirty="0"/>
                    </a:p>
                  </a:txBody>
                  <a:tcPr/>
                </a:tc>
                <a:extLst>
                  <a:ext uri="{0D108BD9-81ED-4DB2-BD59-A6C34878D82A}">
                    <a16:rowId xmlns:a16="http://schemas.microsoft.com/office/drawing/2014/main" val="2751841725"/>
                  </a:ext>
                </a:extLst>
              </a:tr>
              <a:tr h="683789">
                <a:tc>
                  <a:txBody>
                    <a:bodyPr/>
                    <a:lstStyle/>
                    <a:p>
                      <a:r>
                        <a:rPr lang="en-GB" sz="1100" dirty="0"/>
                        <a:t>E</a:t>
                      </a:r>
                    </a:p>
                  </a:txBody>
                  <a:tcPr/>
                </a:tc>
                <a:tc>
                  <a:txBody>
                    <a:bodyPr/>
                    <a:lstStyle/>
                    <a:p>
                      <a:r>
                        <a:rPr lang="en-GB" sz="1100" dirty="0"/>
                        <a:t>Matilda – </a:t>
                      </a:r>
                      <a:r>
                        <a:rPr lang="en-GB" sz="1100" b="1" dirty="0"/>
                        <a:t>Endeavouring</a:t>
                      </a:r>
                      <a:r>
                        <a:rPr lang="en-GB" sz="1100" dirty="0"/>
                        <a:t> to do your very best in all your learning</a:t>
                      </a:r>
                      <a:r>
                        <a:rPr lang="en-GB" sz="1100" baseline="0" dirty="0"/>
                        <a:t> and for showing true Resilience with some tricky Maths. </a:t>
                      </a:r>
                      <a:endParaRPr lang="en-GB" sz="1100" dirty="0"/>
                    </a:p>
                  </a:txBody>
                  <a:tcPr/>
                </a:tc>
                <a:tc>
                  <a:txBody>
                    <a:bodyPr/>
                    <a:lstStyle/>
                    <a:p>
                      <a:r>
                        <a:rPr lang="en-GB" sz="1100" dirty="0"/>
                        <a:t>Layton –</a:t>
                      </a:r>
                      <a:r>
                        <a:rPr lang="en-GB" sz="1100" b="1" dirty="0"/>
                        <a:t> Endeavouring </a:t>
                      </a:r>
                      <a:r>
                        <a:rPr lang="en-GB" sz="1100" dirty="0"/>
                        <a:t>to do your best in all your lessons. This week you have listened carefully to your teachers and completed your tasks. </a:t>
                      </a:r>
                    </a:p>
                  </a:txBody>
                  <a:tcPr/>
                </a:tc>
                <a:extLst>
                  <a:ext uri="{0D108BD9-81ED-4DB2-BD59-A6C34878D82A}">
                    <a16:rowId xmlns:a16="http://schemas.microsoft.com/office/drawing/2014/main" val="2542760666"/>
                  </a:ext>
                </a:extLst>
              </a:tr>
              <a:tr h="549703">
                <a:tc>
                  <a:txBody>
                    <a:bodyPr/>
                    <a:lstStyle/>
                    <a:p>
                      <a:r>
                        <a:rPr lang="en-GB" sz="1100" dirty="0"/>
                        <a:t>F</a:t>
                      </a:r>
                    </a:p>
                  </a:txBody>
                  <a:tcPr/>
                </a:tc>
                <a:tc>
                  <a:txBody>
                    <a:bodyPr/>
                    <a:lstStyle/>
                    <a:p>
                      <a:r>
                        <a:rPr lang="en-GB" sz="1100" dirty="0"/>
                        <a:t>Willow – </a:t>
                      </a:r>
                      <a:r>
                        <a:rPr lang="en-GB" sz="1100" b="1" dirty="0"/>
                        <a:t>Aspiration</a:t>
                      </a:r>
                      <a:r>
                        <a:rPr lang="en-GB" sz="1100" dirty="0"/>
                        <a:t> – working hard and focusing on exchanging hundreds and tens in Maths this week. </a:t>
                      </a:r>
                    </a:p>
                  </a:txBody>
                  <a:tcPr/>
                </a:tc>
                <a:tc>
                  <a:txBody>
                    <a:bodyPr/>
                    <a:lstStyle/>
                    <a:p>
                      <a:r>
                        <a:rPr lang="en-GB" sz="1100" dirty="0"/>
                        <a:t>Eddie – Showing</a:t>
                      </a:r>
                      <a:r>
                        <a:rPr lang="en-GB" sz="1100" baseline="0" dirty="0"/>
                        <a:t> </a:t>
                      </a:r>
                      <a:r>
                        <a:rPr lang="en-GB" sz="1100" b="1" baseline="0" dirty="0"/>
                        <a:t>Empathy</a:t>
                      </a:r>
                      <a:r>
                        <a:rPr lang="en-GB" sz="1100" baseline="0" dirty="0"/>
                        <a:t> by having an idea to share fruit snacks with other children. </a:t>
                      </a:r>
                      <a:endParaRPr lang="en-GB" sz="1100" dirty="0"/>
                    </a:p>
                  </a:txBody>
                  <a:tcPr/>
                </a:tc>
                <a:extLst>
                  <a:ext uri="{0D108BD9-81ED-4DB2-BD59-A6C34878D82A}">
                    <a16:rowId xmlns:a16="http://schemas.microsoft.com/office/drawing/2014/main" val="72341227"/>
                  </a:ext>
                </a:extLst>
              </a:tr>
              <a:tr h="581155">
                <a:tc>
                  <a:txBody>
                    <a:bodyPr/>
                    <a:lstStyle/>
                    <a:p>
                      <a:r>
                        <a:rPr lang="en-GB" sz="1100" dirty="0"/>
                        <a:t>G</a:t>
                      </a:r>
                    </a:p>
                  </a:txBody>
                  <a:tcPr/>
                </a:tc>
                <a:tc>
                  <a:txBody>
                    <a:bodyPr/>
                    <a:lstStyle/>
                    <a:p>
                      <a:r>
                        <a:rPr lang="en-GB" sz="1100" dirty="0"/>
                        <a:t>Valerie</a:t>
                      </a:r>
                      <a:r>
                        <a:rPr lang="en-GB" sz="1100" baseline="0" dirty="0"/>
                        <a:t> –</a:t>
                      </a:r>
                      <a:r>
                        <a:rPr lang="en-GB" sz="1100" b="1" baseline="0" dirty="0"/>
                        <a:t> Resilience </a:t>
                      </a:r>
                      <a:r>
                        <a:rPr lang="en-GB" sz="1100" baseline="0" dirty="0"/>
                        <a:t>– Trying really hard to make new friends and settle into her new class and school really well. </a:t>
                      </a:r>
                      <a:endParaRPr lang="en-GB" sz="1100" dirty="0"/>
                    </a:p>
                  </a:txBody>
                  <a:tcPr/>
                </a:tc>
                <a:tc>
                  <a:txBody>
                    <a:bodyPr/>
                    <a:lstStyle/>
                    <a:p>
                      <a:r>
                        <a:rPr lang="en-GB" sz="1100" dirty="0"/>
                        <a:t>Poppy – </a:t>
                      </a:r>
                      <a:r>
                        <a:rPr lang="en-GB" sz="1100" b="1" dirty="0"/>
                        <a:t>Aspiration</a:t>
                      </a:r>
                      <a:r>
                        <a:rPr lang="en-GB" sz="1100" dirty="0"/>
                        <a:t> – Having a constant</a:t>
                      </a:r>
                      <a:r>
                        <a:rPr lang="en-GB" sz="1100" baseline="0" dirty="0"/>
                        <a:t>, hard-working attitude and settling a beautiful example to the rest of the class. </a:t>
                      </a:r>
                      <a:endParaRPr lang="en-GB" sz="1100" dirty="0"/>
                    </a:p>
                  </a:txBody>
                  <a:tcPr/>
                </a:tc>
                <a:extLst>
                  <a:ext uri="{0D108BD9-81ED-4DB2-BD59-A6C34878D82A}">
                    <a16:rowId xmlns:a16="http://schemas.microsoft.com/office/drawing/2014/main" val="4165353896"/>
                  </a:ext>
                </a:extLst>
              </a:tr>
              <a:tr h="908985">
                <a:tc>
                  <a:txBody>
                    <a:bodyPr/>
                    <a:lstStyle/>
                    <a:p>
                      <a:r>
                        <a:rPr lang="en-GB" sz="1100" dirty="0"/>
                        <a:t>H</a:t>
                      </a:r>
                    </a:p>
                  </a:txBody>
                  <a:tcPr/>
                </a:tc>
                <a:tc>
                  <a:txBody>
                    <a:bodyPr/>
                    <a:lstStyle/>
                    <a:p>
                      <a:r>
                        <a:rPr lang="en-GB" sz="1100" b="0" i="0" kern="1200" dirty="0">
                          <a:solidFill>
                            <a:schemeClr val="dk1"/>
                          </a:solidFill>
                          <a:effectLst/>
                          <a:latin typeface="+mn-lt"/>
                          <a:ea typeface="+mn-ea"/>
                          <a:cs typeface="+mn-cs"/>
                        </a:rPr>
                        <a:t>Kenley – For </a:t>
                      </a:r>
                      <a:r>
                        <a:rPr lang="en-GB" sz="1100" b="1" i="0" kern="1200" dirty="0">
                          <a:solidFill>
                            <a:schemeClr val="dk1"/>
                          </a:solidFill>
                          <a:effectLst/>
                          <a:latin typeface="+mn-lt"/>
                          <a:ea typeface="+mn-ea"/>
                          <a:cs typeface="+mn-cs"/>
                        </a:rPr>
                        <a:t>Resilience</a:t>
                      </a:r>
                      <a:r>
                        <a:rPr lang="en-GB" sz="1100" b="0" i="0" kern="1200" dirty="0">
                          <a:solidFill>
                            <a:schemeClr val="dk1"/>
                          </a:solidFill>
                          <a:effectLst/>
                          <a:latin typeface="+mn-lt"/>
                          <a:ea typeface="+mn-ea"/>
                          <a:cs typeface="+mn-cs"/>
                        </a:rPr>
                        <a:t>. Kenley is becoming more and more independent and resilient within his learning. This week Kenley has not given up and tried his very best, particularly when it comes to his English work and spelling!  </a:t>
                      </a:r>
                      <a:endParaRPr lang="en-GB" sz="1100" dirty="0"/>
                    </a:p>
                  </a:txBody>
                  <a:tcPr/>
                </a:tc>
                <a:tc>
                  <a:txBody>
                    <a:bodyPr/>
                    <a:lstStyle/>
                    <a:p>
                      <a:r>
                        <a:rPr lang="en-GB" sz="1100" b="0" i="0" kern="1200" dirty="0">
                          <a:solidFill>
                            <a:schemeClr val="dk1"/>
                          </a:solidFill>
                          <a:effectLst/>
                          <a:latin typeface="+mn-lt"/>
                          <a:ea typeface="+mn-ea"/>
                          <a:cs typeface="+mn-cs"/>
                        </a:rPr>
                        <a:t>Oliver – For </a:t>
                      </a:r>
                      <a:r>
                        <a:rPr lang="en-GB" sz="1100" b="1" i="0" kern="1200" dirty="0">
                          <a:solidFill>
                            <a:schemeClr val="dk1"/>
                          </a:solidFill>
                          <a:effectLst/>
                          <a:latin typeface="+mn-lt"/>
                          <a:ea typeface="+mn-ea"/>
                          <a:cs typeface="+mn-cs"/>
                        </a:rPr>
                        <a:t>Endeavour</a:t>
                      </a:r>
                      <a:r>
                        <a:rPr lang="en-GB" sz="1100" b="0" i="0" kern="1200" dirty="0">
                          <a:solidFill>
                            <a:schemeClr val="dk1"/>
                          </a:solidFill>
                          <a:effectLst/>
                          <a:latin typeface="+mn-lt"/>
                          <a:ea typeface="+mn-ea"/>
                          <a:cs typeface="+mn-cs"/>
                        </a:rPr>
                        <a:t>. Oliver is always going the extra mile in every lesson. He is also great at ignoring any distractions and stays focussed at all times! </a:t>
                      </a:r>
                      <a:endParaRPr lang="en-GB" sz="900" dirty="0"/>
                    </a:p>
                  </a:txBody>
                  <a:tcPr/>
                </a:tc>
                <a:extLst>
                  <a:ext uri="{0D108BD9-81ED-4DB2-BD59-A6C34878D82A}">
                    <a16:rowId xmlns:a16="http://schemas.microsoft.com/office/drawing/2014/main" val="66320812"/>
                  </a:ext>
                </a:extLst>
              </a:tr>
              <a:tr h="600351">
                <a:tc>
                  <a:txBody>
                    <a:bodyPr/>
                    <a:lstStyle/>
                    <a:p>
                      <a:r>
                        <a:rPr lang="en-GB" sz="1100" dirty="0"/>
                        <a:t>I</a:t>
                      </a:r>
                    </a:p>
                  </a:txBody>
                  <a:tcPr/>
                </a:tc>
                <a:tc>
                  <a:txBody>
                    <a:bodyPr/>
                    <a:lstStyle/>
                    <a:p>
                      <a:r>
                        <a:rPr lang="en-GB" sz="1100" dirty="0" err="1"/>
                        <a:t>Alarnie</a:t>
                      </a:r>
                      <a:r>
                        <a:rPr lang="en-GB" sz="1100" dirty="0"/>
                        <a:t> – Showing </a:t>
                      </a:r>
                      <a:r>
                        <a:rPr lang="en-GB" sz="1100" b="1" dirty="0"/>
                        <a:t>Aspiration </a:t>
                      </a:r>
                      <a:r>
                        <a:rPr lang="en-GB" sz="1100" dirty="0"/>
                        <a:t>in her reading lessons. </a:t>
                      </a:r>
                    </a:p>
                  </a:txBody>
                  <a:tcPr/>
                </a:tc>
                <a:tc>
                  <a:txBody>
                    <a:bodyPr/>
                    <a:lstStyle/>
                    <a:p>
                      <a:r>
                        <a:rPr lang="en-GB" sz="1100" dirty="0"/>
                        <a:t>Darcie</a:t>
                      </a:r>
                      <a:r>
                        <a:rPr lang="en-GB" sz="1100" baseline="0" dirty="0"/>
                        <a:t> – Showing all the school values in and out of the classroom. </a:t>
                      </a:r>
                      <a:endParaRPr lang="en-GB" sz="1100" dirty="0"/>
                    </a:p>
                  </a:txBody>
                  <a:tcPr/>
                </a:tc>
                <a:extLst>
                  <a:ext uri="{0D108BD9-81ED-4DB2-BD59-A6C34878D82A}">
                    <a16:rowId xmlns:a16="http://schemas.microsoft.com/office/drawing/2014/main" val="1632652612"/>
                  </a:ext>
                </a:extLst>
              </a:tr>
              <a:tr h="589275">
                <a:tc>
                  <a:txBody>
                    <a:bodyPr/>
                    <a:lstStyle/>
                    <a:p>
                      <a:r>
                        <a:rPr lang="en-GB" sz="1100" dirty="0"/>
                        <a:t>J</a:t>
                      </a:r>
                    </a:p>
                  </a:txBody>
                  <a:tcPr/>
                </a:tc>
                <a:tc>
                  <a:txBody>
                    <a:bodyPr/>
                    <a:lstStyle/>
                    <a:p>
                      <a:r>
                        <a:rPr lang="en-GB" sz="1100" dirty="0"/>
                        <a:t>Mila – Showing all the school values and constantly trying her best. </a:t>
                      </a:r>
                    </a:p>
                  </a:txBody>
                  <a:tcPr/>
                </a:tc>
                <a:tc>
                  <a:txBody>
                    <a:bodyPr/>
                    <a:lstStyle/>
                    <a:p>
                      <a:r>
                        <a:rPr lang="en-GB" sz="1100" dirty="0" err="1"/>
                        <a:t>Tayen</a:t>
                      </a:r>
                      <a:r>
                        <a:rPr lang="en-GB" sz="1100" dirty="0"/>
                        <a:t> – Showing </a:t>
                      </a:r>
                      <a:r>
                        <a:rPr lang="en-GB" sz="1100" b="1" dirty="0"/>
                        <a:t>Creativity </a:t>
                      </a:r>
                      <a:r>
                        <a:rPr lang="en-GB" sz="1100" dirty="0"/>
                        <a:t>throughout P.E. </a:t>
                      </a:r>
                    </a:p>
                  </a:txBody>
                  <a:tcPr/>
                </a:tc>
                <a:extLst>
                  <a:ext uri="{0D108BD9-81ED-4DB2-BD59-A6C34878D82A}">
                    <a16:rowId xmlns:a16="http://schemas.microsoft.com/office/drawing/2014/main" val="1791032305"/>
                  </a:ext>
                </a:extLst>
              </a:tr>
              <a:tr h="745070">
                <a:tc>
                  <a:txBody>
                    <a:bodyPr/>
                    <a:lstStyle/>
                    <a:p>
                      <a:r>
                        <a:rPr lang="en-GB" sz="1100" dirty="0"/>
                        <a:t>K</a:t>
                      </a:r>
                    </a:p>
                  </a:txBody>
                  <a:tcPr/>
                </a:tc>
                <a:tc>
                  <a:txBody>
                    <a:bodyPr/>
                    <a:lstStyle/>
                    <a:p>
                      <a:r>
                        <a:rPr lang="en-GB" sz="1100" dirty="0"/>
                        <a:t>Jayden – </a:t>
                      </a:r>
                      <a:r>
                        <a:rPr lang="en-GB" sz="1100" b="1" dirty="0"/>
                        <a:t>Aspiration</a:t>
                      </a:r>
                      <a:r>
                        <a:rPr lang="en-GB" sz="1100" dirty="0"/>
                        <a:t> – Jayden</a:t>
                      </a:r>
                      <a:r>
                        <a:rPr lang="en-GB" sz="1100" baseline="0" dirty="0"/>
                        <a:t> has made huge progress in all subjects and this is simply because he always sets himself high targets and ensures he’s always engaging in lessons. </a:t>
                      </a:r>
                      <a:endParaRPr lang="en-GB" sz="1100" dirty="0"/>
                    </a:p>
                  </a:txBody>
                  <a:tcPr/>
                </a:tc>
                <a:tc>
                  <a:txBody>
                    <a:bodyPr/>
                    <a:lstStyle/>
                    <a:p>
                      <a:r>
                        <a:rPr lang="en-GB" sz="1100" dirty="0"/>
                        <a:t>Cohan</a:t>
                      </a:r>
                      <a:r>
                        <a:rPr lang="en-GB" sz="1100" baseline="0" dirty="0"/>
                        <a:t> – </a:t>
                      </a:r>
                      <a:r>
                        <a:rPr lang="en-GB" sz="1100" b="1" baseline="0" dirty="0"/>
                        <a:t>Resilience</a:t>
                      </a:r>
                      <a:r>
                        <a:rPr lang="en-GB" sz="1100" baseline="0" dirty="0"/>
                        <a:t> – I am extremely proud of Cohan’s achievements he had made in Reading. He has been Resilient learning his sounds again and is reading fluently. </a:t>
                      </a:r>
                      <a:endParaRPr lang="en-GB" sz="1100" dirty="0"/>
                    </a:p>
                  </a:txBody>
                  <a:tcPr/>
                </a:tc>
                <a:extLst>
                  <a:ext uri="{0D108BD9-81ED-4DB2-BD59-A6C34878D82A}">
                    <a16:rowId xmlns:a16="http://schemas.microsoft.com/office/drawing/2014/main" val="143917752"/>
                  </a:ext>
                </a:extLst>
              </a:tr>
              <a:tr h="589275">
                <a:tc>
                  <a:txBody>
                    <a:bodyPr/>
                    <a:lstStyle/>
                    <a:p>
                      <a:r>
                        <a:rPr lang="en-GB" sz="1100" dirty="0"/>
                        <a:t>L</a:t>
                      </a:r>
                    </a:p>
                  </a:txBody>
                  <a:tcPr/>
                </a:tc>
                <a:tc>
                  <a:txBody>
                    <a:bodyPr/>
                    <a:lstStyle/>
                    <a:p>
                      <a:r>
                        <a:rPr lang="en-GB" sz="1100" dirty="0"/>
                        <a:t>Ella – Showing</a:t>
                      </a:r>
                      <a:r>
                        <a:rPr lang="en-GB" sz="1100" baseline="0" dirty="0"/>
                        <a:t> high</a:t>
                      </a:r>
                      <a:r>
                        <a:rPr lang="en-GB" sz="1100" b="1" baseline="0" dirty="0"/>
                        <a:t> Aspiration </a:t>
                      </a:r>
                      <a:r>
                        <a:rPr lang="en-GB" sz="1100" baseline="0" dirty="0"/>
                        <a:t>in all lessons. Ella is working hard and making good progress.</a:t>
                      </a:r>
                      <a:endParaRPr lang="en-GB" sz="1100" dirty="0"/>
                    </a:p>
                  </a:txBody>
                  <a:tcPr/>
                </a:tc>
                <a:tc>
                  <a:txBody>
                    <a:bodyPr/>
                    <a:lstStyle/>
                    <a:p>
                      <a:r>
                        <a:rPr lang="en-GB" sz="1100" dirty="0"/>
                        <a:t>Joshua – Showing excellent enthusiasm in all</a:t>
                      </a:r>
                      <a:r>
                        <a:rPr lang="en-GB" sz="1100" baseline="0" dirty="0"/>
                        <a:t> lessons. Joshua really enjoyed our World War topic in History. </a:t>
                      </a:r>
                      <a:endParaRPr lang="en-GB" sz="1100" dirty="0"/>
                    </a:p>
                  </a:txBody>
                  <a:tcPr/>
                </a:tc>
                <a:extLst>
                  <a:ext uri="{0D108BD9-81ED-4DB2-BD59-A6C34878D82A}">
                    <a16:rowId xmlns:a16="http://schemas.microsoft.com/office/drawing/2014/main" val="2858073695"/>
                  </a:ext>
                </a:extLst>
              </a:tr>
              <a:tr h="654725">
                <a:tc>
                  <a:txBody>
                    <a:bodyPr/>
                    <a:lstStyle/>
                    <a:p>
                      <a:r>
                        <a:rPr lang="en-GB" sz="1100" dirty="0"/>
                        <a:t>M</a:t>
                      </a:r>
                    </a:p>
                  </a:txBody>
                  <a:tcPr/>
                </a:tc>
                <a:tc gridSpan="2">
                  <a:txBody>
                    <a:bodyPr/>
                    <a:lstStyle/>
                    <a:p>
                      <a:r>
                        <a:rPr lang="en-GB" sz="1100" dirty="0"/>
                        <a:t>All of Class M – For working as a team with </a:t>
                      </a:r>
                      <a:r>
                        <a:rPr lang="en-GB" sz="1100" b="1" dirty="0"/>
                        <a:t>Aspiration</a:t>
                      </a:r>
                      <a:r>
                        <a:rPr lang="en-GB" sz="1100" baseline="0" dirty="0"/>
                        <a:t> and </a:t>
                      </a:r>
                      <a:r>
                        <a:rPr lang="en-GB" sz="1100" b="1" baseline="0" dirty="0"/>
                        <a:t>Resilience</a:t>
                      </a:r>
                      <a:r>
                        <a:rPr lang="en-GB" sz="1100" baseline="0" dirty="0"/>
                        <a:t> to create some fantastic work.</a:t>
                      </a:r>
                      <a:endParaRPr lang="en-GB" sz="1100" dirty="0"/>
                    </a:p>
                  </a:txBody>
                  <a:tcPr/>
                </a:tc>
                <a:tc hMerge="1">
                  <a:txBody>
                    <a:bodyPr/>
                    <a:lstStyle/>
                    <a:p>
                      <a:endParaRPr lang="en-GB" dirty="0"/>
                    </a:p>
                  </a:txBody>
                  <a:tcPr/>
                </a:tc>
                <a:extLst>
                  <a:ext uri="{0D108BD9-81ED-4DB2-BD59-A6C34878D82A}">
                    <a16:rowId xmlns:a16="http://schemas.microsoft.com/office/drawing/2014/main" val="2285487600"/>
                  </a:ext>
                </a:extLst>
              </a:tr>
              <a:tr h="952117">
                <a:tc>
                  <a:txBody>
                    <a:bodyPr/>
                    <a:lstStyle/>
                    <a:p>
                      <a:r>
                        <a:rPr lang="en-GB" sz="1200" dirty="0"/>
                        <a:t>N</a:t>
                      </a:r>
                    </a:p>
                  </a:txBody>
                  <a:tcPr/>
                </a:tc>
                <a:tc gridSpan="2">
                  <a:txBody>
                    <a:bodyPr/>
                    <a:lstStyle/>
                    <a:p>
                      <a:r>
                        <a:rPr lang="en-GB" sz="1100" dirty="0"/>
                        <a:t>Logan – </a:t>
                      </a:r>
                      <a:r>
                        <a:rPr lang="en-GB" sz="1100" b="1" dirty="0"/>
                        <a:t>Endeavour</a:t>
                      </a:r>
                      <a:r>
                        <a:rPr lang="en-GB" sz="1100" b="1" baseline="0" dirty="0"/>
                        <a:t> </a:t>
                      </a:r>
                      <a:r>
                        <a:rPr lang="en-GB" sz="1100" baseline="0" dirty="0"/>
                        <a:t>– Logan has worked really hard in all Maths lessons this week. Showing he understands the value of digits in  4-digit numbers. </a:t>
                      </a:r>
                      <a:endParaRPr lang="en-GB" sz="1100" dirty="0"/>
                    </a:p>
                  </a:txBody>
                  <a:tcPr/>
                </a:tc>
                <a:tc hMerge="1">
                  <a:txBody>
                    <a:bodyPr/>
                    <a:lstStyle/>
                    <a:p>
                      <a:endParaRPr lang="en-GB" sz="1100" dirty="0"/>
                    </a:p>
                  </a:txBody>
                  <a:tcPr/>
                </a:tc>
                <a:extLst>
                  <a:ext uri="{0D108BD9-81ED-4DB2-BD59-A6C34878D82A}">
                    <a16:rowId xmlns:a16="http://schemas.microsoft.com/office/drawing/2014/main" val="1760970993"/>
                  </a:ext>
                </a:extLst>
              </a:tr>
            </a:tbl>
          </a:graphicData>
        </a:graphic>
      </p:graphicFrame>
    </p:spTree>
    <p:extLst>
      <p:ext uri="{BB962C8B-B14F-4D97-AF65-F5344CB8AC3E}">
        <p14:creationId xmlns:p14="http://schemas.microsoft.com/office/powerpoint/2010/main" val="255859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246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50CDD0-597C-6649-A39C-F1FB6ABD1F1B}"/>
              </a:ext>
            </a:extLst>
          </p:cNvPr>
          <p:cNvSpPr/>
          <p:nvPr/>
        </p:nvSpPr>
        <p:spPr>
          <a:xfrm>
            <a:off x="-1" y="312739"/>
            <a:ext cx="541845" cy="10379074"/>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872437" y="2246391"/>
            <a:ext cx="3128462" cy="1569660"/>
          </a:xfrm>
          <a:prstGeom prst="rect">
            <a:avLst/>
          </a:prstGeom>
          <a:noFill/>
        </p:spPr>
        <p:txBody>
          <a:bodyPr wrap="square" rtlCol="0">
            <a:spAutoFit/>
          </a:bodyPr>
          <a:lstStyle/>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endParaRPr lang="en-GB" sz="1200" b="1" u="sng" dirty="0"/>
          </a:p>
          <a:p>
            <a:r>
              <a:rPr lang="en-GB" sz="1200" b="1" u="sng" dirty="0"/>
              <a:t> </a:t>
            </a:r>
          </a:p>
        </p:txBody>
      </p:sp>
      <p:sp>
        <p:nvSpPr>
          <p:cNvPr id="6" name="AutoShape 2" descr="Imag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 descr="Why Queen Elizabeth Had Never Visited Gree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p:nvSpPr>
        <p:spPr>
          <a:xfrm>
            <a:off x="541844" y="2221801"/>
            <a:ext cx="6347339" cy="1369606"/>
          </a:xfrm>
          <a:prstGeom prst="rect">
            <a:avLst/>
          </a:prstGeom>
        </p:spPr>
        <p:txBody>
          <a:bodyPr wrap="square">
            <a:spAutoFit/>
          </a:bodyPr>
          <a:lstStyle/>
          <a:p>
            <a:endParaRPr lang="en-US" sz="1300" dirty="0"/>
          </a:p>
          <a:p>
            <a:endParaRPr lang="en-US" sz="1300" dirty="0"/>
          </a:p>
          <a:p>
            <a:endParaRPr lang="en-US" sz="1300" dirty="0"/>
          </a:p>
          <a:p>
            <a:endParaRPr lang="en-US" sz="1300" dirty="0"/>
          </a:p>
          <a:p>
            <a:endParaRPr lang="en-US" sz="1300" dirty="0"/>
          </a:p>
          <a:p>
            <a:r>
              <a:rPr lang="en-US" dirty="0"/>
              <a:t> </a:t>
            </a:r>
          </a:p>
        </p:txBody>
      </p:sp>
      <p:sp>
        <p:nvSpPr>
          <p:cNvPr id="16" name="Rectangle 15">
            <a:extLst>
              <a:ext uri="{FF2B5EF4-FFF2-40B4-BE49-F238E27FC236}">
                <a16:creationId xmlns:a16="http://schemas.microsoft.com/office/drawing/2014/main" id="{5B50CDD0-597C-6649-A39C-F1FB6ABD1F1B}"/>
              </a:ext>
            </a:extLst>
          </p:cNvPr>
          <p:cNvSpPr/>
          <p:nvPr/>
        </p:nvSpPr>
        <p:spPr>
          <a:xfrm>
            <a:off x="0" y="-1"/>
            <a:ext cx="7559675" cy="675537"/>
          </a:xfrm>
          <a:prstGeom prst="rect">
            <a:avLst/>
          </a:prstGeom>
          <a:solidFill>
            <a:srgbClr val="BA2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Dates for the Diary </a:t>
            </a:r>
          </a:p>
        </p:txBody>
      </p:sp>
      <p:graphicFrame>
        <p:nvGraphicFramePr>
          <p:cNvPr id="13" name="Table 12"/>
          <p:cNvGraphicFramePr>
            <a:graphicFrameLocks noGrp="1"/>
          </p:cNvGraphicFramePr>
          <p:nvPr>
            <p:extLst>
              <p:ext uri="{D42A27DB-BD31-4B8C-83A1-F6EECF244321}">
                <p14:modId xmlns:p14="http://schemas.microsoft.com/office/powerpoint/2010/main" val="1513421065"/>
              </p:ext>
            </p:extLst>
          </p:nvPr>
        </p:nvGraphicFramePr>
        <p:xfrm>
          <a:off x="649145" y="690846"/>
          <a:ext cx="6446583" cy="8730352"/>
        </p:xfrm>
        <a:graphic>
          <a:graphicData uri="http://schemas.openxmlformats.org/drawingml/2006/table">
            <a:tbl>
              <a:tblPr firstRow="1" bandRow="1">
                <a:tableStyleId>{21E4AEA4-8DFA-4A89-87EB-49C32662AFE0}</a:tableStyleId>
              </a:tblPr>
              <a:tblGrid>
                <a:gridCol w="2699173">
                  <a:extLst>
                    <a:ext uri="{9D8B030D-6E8A-4147-A177-3AD203B41FA5}">
                      <a16:colId xmlns:a16="http://schemas.microsoft.com/office/drawing/2014/main" val="336721605"/>
                    </a:ext>
                  </a:extLst>
                </a:gridCol>
                <a:gridCol w="3747410">
                  <a:extLst>
                    <a:ext uri="{9D8B030D-6E8A-4147-A177-3AD203B41FA5}">
                      <a16:colId xmlns:a16="http://schemas.microsoft.com/office/drawing/2014/main" val="3479800910"/>
                    </a:ext>
                  </a:extLst>
                </a:gridCol>
              </a:tblGrid>
              <a:tr h="436164">
                <a:tc>
                  <a:txBody>
                    <a:bodyPr/>
                    <a:lstStyle/>
                    <a:p>
                      <a:pPr algn="ctr"/>
                      <a:r>
                        <a:rPr lang="en-GB" sz="1800" u="sng" dirty="0"/>
                        <a:t>Date:</a:t>
                      </a:r>
                    </a:p>
                  </a:txBody>
                  <a:tcPr/>
                </a:tc>
                <a:tc>
                  <a:txBody>
                    <a:bodyPr/>
                    <a:lstStyle/>
                    <a:p>
                      <a:pPr algn="ctr"/>
                      <a:r>
                        <a:rPr lang="en-GB" sz="1800" u="sng" dirty="0"/>
                        <a:t>Event:</a:t>
                      </a:r>
                    </a:p>
                  </a:txBody>
                  <a:tcPr/>
                </a:tc>
                <a:extLst>
                  <a:ext uri="{0D108BD9-81ED-4DB2-BD59-A6C34878D82A}">
                    <a16:rowId xmlns:a16="http://schemas.microsoft.com/office/drawing/2014/main" val="2566873879"/>
                  </a:ext>
                </a:extLst>
              </a:tr>
              <a:tr h="401316">
                <a:tc>
                  <a:txBody>
                    <a:bodyPr/>
                    <a:lstStyle/>
                    <a:p>
                      <a:pPr algn="ctr"/>
                      <a:r>
                        <a:rPr lang="en-GB" sz="1400" dirty="0">
                          <a:latin typeface="+mn-lt"/>
                        </a:rPr>
                        <a:t>23</a:t>
                      </a:r>
                      <a:r>
                        <a:rPr lang="en-GB" sz="1400" baseline="30000" dirty="0">
                          <a:latin typeface="+mn-lt"/>
                        </a:rPr>
                        <a:t>rd</a:t>
                      </a:r>
                      <a:r>
                        <a:rPr lang="en-GB" sz="1400" dirty="0">
                          <a:latin typeface="+mn-lt"/>
                        </a:rPr>
                        <a:t> November</a:t>
                      </a:r>
                    </a:p>
                  </a:txBody>
                  <a:tcPr/>
                </a:tc>
                <a:tc>
                  <a:txBody>
                    <a:bodyPr/>
                    <a:lstStyle/>
                    <a:p>
                      <a:pPr algn="ctr"/>
                      <a:r>
                        <a:rPr lang="en-GB" sz="1400" dirty="0">
                          <a:latin typeface="+mn-lt"/>
                        </a:rPr>
                        <a:t>Reading with Parents</a:t>
                      </a:r>
                    </a:p>
                  </a:txBody>
                  <a:tcPr/>
                </a:tc>
                <a:extLst>
                  <a:ext uri="{0D108BD9-81ED-4DB2-BD59-A6C34878D82A}">
                    <a16:rowId xmlns:a16="http://schemas.microsoft.com/office/drawing/2014/main" val="4147229969"/>
                  </a:ext>
                </a:extLst>
              </a:tr>
              <a:tr h="401316">
                <a:tc>
                  <a:txBody>
                    <a:bodyPr/>
                    <a:lstStyle/>
                    <a:p>
                      <a:pPr algn="ctr"/>
                      <a:r>
                        <a:rPr lang="en-GB" sz="1400" dirty="0">
                          <a:latin typeface="+mn-lt"/>
                        </a:rPr>
                        <a:t>29</a:t>
                      </a:r>
                      <a:r>
                        <a:rPr lang="en-GB" sz="1400" baseline="30000" dirty="0">
                          <a:latin typeface="+mn-lt"/>
                        </a:rPr>
                        <a:t>th</a:t>
                      </a:r>
                      <a:r>
                        <a:rPr lang="en-GB" sz="1400" dirty="0">
                          <a:latin typeface="+mn-lt"/>
                        </a:rPr>
                        <a:t> November</a:t>
                      </a:r>
                    </a:p>
                  </a:txBody>
                  <a:tcPr/>
                </a:tc>
                <a:tc>
                  <a:txBody>
                    <a:bodyPr/>
                    <a:lstStyle/>
                    <a:p>
                      <a:pPr algn="ctr"/>
                      <a:r>
                        <a:rPr lang="en-GB" sz="1400">
                          <a:latin typeface="+mn-lt"/>
                        </a:rPr>
                        <a:t>School Individual Photos </a:t>
                      </a:r>
                      <a:endParaRPr lang="en-GB" sz="1400" dirty="0">
                        <a:latin typeface="+mn-lt"/>
                      </a:endParaRPr>
                    </a:p>
                  </a:txBody>
                  <a:tcPr/>
                </a:tc>
                <a:extLst>
                  <a:ext uri="{0D108BD9-81ED-4DB2-BD59-A6C34878D82A}">
                    <a16:rowId xmlns:a16="http://schemas.microsoft.com/office/drawing/2014/main" val="3037978137"/>
                  </a:ext>
                </a:extLst>
              </a:tr>
              <a:tr h="373829">
                <a:tc>
                  <a:txBody>
                    <a:bodyPr/>
                    <a:lstStyle/>
                    <a:p>
                      <a:pPr algn="ctr"/>
                      <a:r>
                        <a:rPr lang="en-GB" sz="1400" dirty="0">
                          <a:latin typeface="+mn-lt"/>
                        </a:rPr>
                        <a:t>4</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Student Flu Vaccinations </a:t>
                      </a:r>
                    </a:p>
                  </a:txBody>
                  <a:tcPr/>
                </a:tc>
                <a:extLst>
                  <a:ext uri="{0D108BD9-81ED-4DB2-BD59-A6C34878D82A}">
                    <a16:rowId xmlns:a16="http://schemas.microsoft.com/office/drawing/2014/main" val="1666734947"/>
                  </a:ext>
                </a:extLst>
              </a:tr>
              <a:tr h="373829">
                <a:tc>
                  <a:txBody>
                    <a:bodyPr/>
                    <a:lstStyle/>
                    <a:p>
                      <a:pPr algn="ctr"/>
                      <a:r>
                        <a:rPr lang="en-GB" sz="1400" dirty="0">
                          <a:latin typeface="+mn-lt"/>
                        </a:rPr>
                        <a:t>6</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Science experiments with Parents</a:t>
                      </a:r>
                    </a:p>
                  </a:txBody>
                  <a:tcPr/>
                </a:tc>
                <a:extLst>
                  <a:ext uri="{0D108BD9-81ED-4DB2-BD59-A6C34878D82A}">
                    <a16:rowId xmlns:a16="http://schemas.microsoft.com/office/drawing/2014/main" val="468468330"/>
                  </a:ext>
                </a:extLst>
              </a:tr>
              <a:tr h="373829">
                <a:tc>
                  <a:txBody>
                    <a:bodyPr/>
                    <a:lstStyle/>
                    <a:p>
                      <a:pPr algn="ctr"/>
                      <a:r>
                        <a:rPr lang="en-GB" sz="1400" dirty="0">
                          <a:latin typeface="+mn-lt"/>
                        </a:rPr>
                        <a:t>11</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Phonics</a:t>
                      </a:r>
                      <a:r>
                        <a:rPr lang="en-GB" sz="1400" baseline="0" dirty="0">
                          <a:latin typeface="+mn-lt"/>
                        </a:rPr>
                        <a:t> with Parents</a:t>
                      </a:r>
                      <a:endParaRPr lang="en-GB" sz="1400" dirty="0">
                        <a:latin typeface="+mn-lt"/>
                      </a:endParaRPr>
                    </a:p>
                  </a:txBody>
                  <a:tcPr/>
                </a:tc>
                <a:extLst>
                  <a:ext uri="{0D108BD9-81ED-4DB2-BD59-A6C34878D82A}">
                    <a16:rowId xmlns:a16="http://schemas.microsoft.com/office/drawing/2014/main" val="3304918635"/>
                  </a:ext>
                </a:extLst>
              </a:tr>
              <a:tr h="373829">
                <a:tc>
                  <a:txBody>
                    <a:bodyPr/>
                    <a:lstStyle/>
                    <a:p>
                      <a:pPr algn="ctr"/>
                      <a:r>
                        <a:rPr lang="en-GB" sz="1400" dirty="0">
                          <a:latin typeface="+mn-lt"/>
                        </a:rPr>
                        <a:t>14</a:t>
                      </a:r>
                      <a:r>
                        <a:rPr lang="en-GB" sz="1400" baseline="30000" dirty="0">
                          <a:latin typeface="+mn-lt"/>
                        </a:rPr>
                        <a:t>th</a:t>
                      </a:r>
                      <a:r>
                        <a:rPr lang="en-GB" sz="1400" dirty="0">
                          <a:latin typeface="+mn-lt"/>
                        </a:rPr>
                        <a:t> December</a:t>
                      </a:r>
                    </a:p>
                  </a:txBody>
                  <a:tcPr/>
                </a:tc>
                <a:tc>
                  <a:txBody>
                    <a:bodyPr/>
                    <a:lstStyle/>
                    <a:p>
                      <a:pPr algn="ctr"/>
                      <a:r>
                        <a:rPr lang="en-GB" sz="1400" dirty="0">
                          <a:latin typeface="+mn-lt"/>
                        </a:rPr>
                        <a:t>Christmas Fayre</a:t>
                      </a:r>
                    </a:p>
                  </a:txBody>
                  <a:tcPr/>
                </a:tc>
                <a:extLst>
                  <a:ext uri="{0D108BD9-81ED-4DB2-BD59-A6C34878D82A}">
                    <a16:rowId xmlns:a16="http://schemas.microsoft.com/office/drawing/2014/main" val="1504859615"/>
                  </a:ext>
                </a:extLst>
              </a:tr>
              <a:tr h="373829">
                <a:tc>
                  <a:txBody>
                    <a:bodyPr/>
                    <a:lstStyle/>
                    <a:p>
                      <a:pPr algn="ctr"/>
                      <a:r>
                        <a:rPr lang="en-GB" sz="1400" dirty="0">
                          <a:latin typeface="+mn-lt"/>
                        </a:rPr>
                        <a:t>19</a:t>
                      </a:r>
                      <a:r>
                        <a:rPr lang="en-GB" sz="1400" baseline="30000" dirty="0">
                          <a:latin typeface="+mn-lt"/>
                        </a:rPr>
                        <a:t>th</a:t>
                      </a:r>
                      <a:r>
                        <a:rPr lang="en-GB" sz="1400" dirty="0">
                          <a:latin typeface="+mn-lt"/>
                        </a:rPr>
                        <a:t>,</a:t>
                      </a:r>
                      <a:r>
                        <a:rPr lang="en-GB" sz="1400" baseline="0" dirty="0">
                          <a:latin typeface="+mn-lt"/>
                        </a:rPr>
                        <a:t> 20</a:t>
                      </a:r>
                      <a:r>
                        <a:rPr lang="en-GB" sz="1400" baseline="30000" dirty="0">
                          <a:latin typeface="+mn-lt"/>
                        </a:rPr>
                        <a:t>th</a:t>
                      </a:r>
                      <a:r>
                        <a:rPr lang="en-GB" sz="1400" baseline="0" dirty="0">
                          <a:latin typeface="+mn-lt"/>
                        </a:rPr>
                        <a:t>, 21</a:t>
                      </a:r>
                      <a:r>
                        <a:rPr lang="en-GB" sz="1400" baseline="30000" dirty="0">
                          <a:latin typeface="+mn-lt"/>
                        </a:rPr>
                        <a:t>st</a:t>
                      </a:r>
                      <a:r>
                        <a:rPr lang="en-GB" sz="1400" baseline="0" dirty="0">
                          <a:latin typeface="+mn-lt"/>
                        </a:rPr>
                        <a:t> December </a:t>
                      </a:r>
                      <a:endParaRPr lang="en-GB" sz="1400" dirty="0">
                        <a:latin typeface="+mn-lt"/>
                      </a:endParaRPr>
                    </a:p>
                  </a:txBody>
                  <a:tcPr/>
                </a:tc>
                <a:tc>
                  <a:txBody>
                    <a:bodyPr/>
                    <a:lstStyle/>
                    <a:p>
                      <a:pPr algn="ctr"/>
                      <a:r>
                        <a:rPr lang="en-GB" sz="1400" dirty="0">
                          <a:latin typeface="+mn-lt"/>
                        </a:rPr>
                        <a:t>Christmas</a:t>
                      </a:r>
                      <a:r>
                        <a:rPr lang="en-GB" sz="1400" baseline="0" dirty="0">
                          <a:latin typeface="+mn-lt"/>
                        </a:rPr>
                        <a:t> Concerts</a:t>
                      </a:r>
                      <a:endParaRPr lang="en-GB" sz="1400" dirty="0">
                        <a:latin typeface="+mn-lt"/>
                      </a:endParaRPr>
                    </a:p>
                  </a:txBody>
                  <a:tcPr/>
                </a:tc>
                <a:extLst>
                  <a:ext uri="{0D108BD9-81ED-4DB2-BD59-A6C34878D82A}">
                    <a16:rowId xmlns:a16="http://schemas.microsoft.com/office/drawing/2014/main" val="1504790927"/>
                  </a:ext>
                </a:extLst>
              </a:tr>
              <a:tr h="373829">
                <a:tc>
                  <a:txBody>
                    <a:bodyPr/>
                    <a:lstStyle/>
                    <a:p>
                      <a:pPr algn="ctr"/>
                      <a:r>
                        <a:rPr lang="en-GB" sz="1400" dirty="0">
                          <a:latin typeface="+mn-lt"/>
                        </a:rPr>
                        <a:t>22</a:t>
                      </a:r>
                      <a:r>
                        <a:rPr lang="en-GB" sz="1400" baseline="30000" dirty="0">
                          <a:latin typeface="+mn-lt"/>
                        </a:rPr>
                        <a:t>nd</a:t>
                      </a:r>
                      <a:r>
                        <a:rPr lang="en-GB" sz="1400" dirty="0">
                          <a:latin typeface="+mn-lt"/>
                        </a:rPr>
                        <a:t> December</a:t>
                      </a:r>
                    </a:p>
                  </a:txBody>
                  <a:tcPr/>
                </a:tc>
                <a:tc>
                  <a:txBody>
                    <a:bodyPr/>
                    <a:lstStyle/>
                    <a:p>
                      <a:pPr algn="ctr"/>
                      <a:r>
                        <a:rPr lang="en-GB" sz="1400" dirty="0">
                          <a:latin typeface="+mn-lt"/>
                        </a:rPr>
                        <a:t>Christmas Craft Afternoon</a:t>
                      </a:r>
                    </a:p>
                  </a:txBody>
                  <a:tcPr/>
                </a:tc>
                <a:extLst>
                  <a:ext uri="{0D108BD9-81ED-4DB2-BD59-A6C34878D82A}">
                    <a16:rowId xmlns:a16="http://schemas.microsoft.com/office/drawing/2014/main" val="2300231338"/>
                  </a:ext>
                </a:extLst>
              </a:tr>
              <a:tr h="635509">
                <a:tc>
                  <a:txBody>
                    <a:bodyPr/>
                    <a:lstStyle/>
                    <a:p>
                      <a:pPr algn="ctr"/>
                      <a:r>
                        <a:rPr lang="en-GB" sz="1400" dirty="0">
                          <a:latin typeface="+mn-lt"/>
                        </a:rPr>
                        <a:t>25</a:t>
                      </a:r>
                      <a:r>
                        <a:rPr lang="en-GB" sz="1400" baseline="30000" dirty="0">
                          <a:latin typeface="+mn-lt"/>
                        </a:rPr>
                        <a:t>th</a:t>
                      </a:r>
                      <a:r>
                        <a:rPr lang="en-GB" sz="1400" dirty="0">
                          <a:latin typeface="+mn-lt"/>
                        </a:rPr>
                        <a:t> December</a:t>
                      </a:r>
                      <a:r>
                        <a:rPr lang="en-GB" sz="1400" baseline="0" dirty="0">
                          <a:latin typeface="+mn-lt"/>
                        </a:rPr>
                        <a:t> – 5</a:t>
                      </a:r>
                      <a:r>
                        <a:rPr lang="en-GB" sz="1400" baseline="30000" dirty="0">
                          <a:latin typeface="+mn-lt"/>
                        </a:rPr>
                        <a:t>th</a:t>
                      </a:r>
                      <a:r>
                        <a:rPr lang="en-GB" sz="1400" baseline="0" dirty="0">
                          <a:latin typeface="+mn-lt"/>
                        </a:rPr>
                        <a:t> January 2024</a:t>
                      </a:r>
                    </a:p>
                    <a:p>
                      <a:pPr algn="ctr"/>
                      <a:r>
                        <a:rPr lang="en-GB" sz="1400" baseline="0" dirty="0">
                          <a:latin typeface="+mn-lt"/>
                        </a:rPr>
                        <a:t>8</a:t>
                      </a:r>
                      <a:r>
                        <a:rPr lang="en-GB" sz="1400" baseline="30000" dirty="0">
                          <a:latin typeface="+mn-lt"/>
                        </a:rPr>
                        <a:t>th</a:t>
                      </a:r>
                      <a:r>
                        <a:rPr lang="en-GB" sz="1400" baseline="0" dirty="0">
                          <a:latin typeface="+mn-lt"/>
                        </a:rPr>
                        <a:t> January</a:t>
                      </a:r>
                      <a:endParaRPr lang="en-GB" sz="1400" dirty="0">
                        <a:latin typeface="+mn-lt"/>
                      </a:endParaRPr>
                    </a:p>
                  </a:txBody>
                  <a:tcPr/>
                </a:tc>
                <a:tc>
                  <a:txBody>
                    <a:bodyPr/>
                    <a:lstStyle/>
                    <a:p>
                      <a:pPr algn="ctr"/>
                      <a:r>
                        <a:rPr lang="en-GB" sz="1400" dirty="0">
                          <a:latin typeface="+mn-lt"/>
                        </a:rPr>
                        <a:t>Christmas</a:t>
                      </a:r>
                      <a:r>
                        <a:rPr lang="en-GB" sz="1400" baseline="0" dirty="0">
                          <a:latin typeface="+mn-lt"/>
                        </a:rPr>
                        <a:t> Holidays</a:t>
                      </a:r>
                    </a:p>
                    <a:p>
                      <a:pPr algn="ctr"/>
                      <a:r>
                        <a:rPr lang="en-GB" sz="1400" baseline="0" dirty="0">
                          <a:latin typeface="+mn-lt"/>
                        </a:rPr>
                        <a:t>INSET day – school closed</a:t>
                      </a:r>
                      <a:endParaRPr lang="en-GB" sz="1400" dirty="0">
                        <a:latin typeface="+mn-lt"/>
                      </a:endParaRPr>
                    </a:p>
                  </a:txBody>
                  <a:tcPr/>
                </a:tc>
                <a:extLst>
                  <a:ext uri="{0D108BD9-81ED-4DB2-BD59-A6C34878D82A}">
                    <a16:rowId xmlns:a16="http://schemas.microsoft.com/office/drawing/2014/main" val="1101739569"/>
                  </a:ext>
                </a:extLst>
              </a:tr>
              <a:tr h="376027">
                <a:tc>
                  <a:txBody>
                    <a:bodyPr/>
                    <a:lstStyle/>
                    <a:p>
                      <a:pPr algn="ctr"/>
                      <a:r>
                        <a:rPr lang="en-GB" sz="1400" dirty="0">
                          <a:latin typeface="+mn-lt"/>
                        </a:rPr>
                        <a:t>9th January 2024</a:t>
                      </a:r>
                      <a:r>
                        <a:rPr lang="en-GB" sz="1400" baseline="0" dirty="0">
                          <a:latin typeface="+mn-lt"/>
                        </a:rPr>
                        <a:t> </a:t>
                      </a:r>
                      <a:endParaRPr lang="en-GB" sz="1400" dirty="0">
                        <a:latin typeface="+mn-lt"/>
                      </a:endParaRPr>
                    </a:p>
                  </a:txBody>
                  <a:tcPr/>
                </a:tc>
                <a:tc>
                  <a:txBody>
                    <a:bodyPr/>
                    <a:lstStyle/>
                    <a:p>
                      <a:pPr algn="ctr"/>
                      <a:r>
                        <a:rPr lang="en-GB" sz="1400" dirty="0">
                          <a:latin typeface="+mn-lt"/>
                        </a:rPr>
                        <a:t>School Reopens to children</a:t>
                      </a:r>
                    </a:p>
                  </a:txBody>
                  <a:tcPr/>
                </a:tc>
                <a:extLst>
                  <a:ext uri="{0D108BD9-81ED-4DB2-BD59-A6C34878D82A}">
                    <a16:rowId xmlns:a16="http://schemas.microsoft.com/office/drawing/2014/main" val="1636474056"/>
                  </a:ext>
                </a:extLst>
              </a:tr>
              <a:tr h="395818">
                <a:tc>
                  <a:txBody>
                    <a:bodyPr/>
                    <a:lstStyle/>
                    <a:p>
                      <a:pPr algn="ctr"/>
                      <a:r>
                        <a:rPr lang="en-GB" sz="1400" dirty="0">
                          <a:latin typeface="+mn-lt"/>
                        </a:rPr>
                        <a:t>12</a:t>
                      </a:r>
                      <a:r>
                        <a:rPr lang="en-GB" sz="1400" baseline="30000" dirty="0">
                          <a:latin typeface="+mn-lt"/>
                        </a:rPr>
                        <a:t>th</a:t>
                      </a:r>
                      <a:r>
                        <a:rPr lang="en-GB" sz="1400" dirty="0">
                          <a:latin typeface="+mn-lt"/>
                        </a:rPr>
                        <a:t> – 16</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Half term Holiday</a:t>
                      </a:r>
                    </a:p>
                  </a:txBody>
                  <a:tcPr/>
                </a:tc>
                <a:extLst>
                  <a:ext uri="{0D108BD9-81ED-4DB2-BD59-A6C34878D82A}">
                    <a16:rowId xmlns:a16="http://schemas.microsoft.com/office/drawing/2014/main" val="1934329477"/>
                  </a:ext>
                </a:extLst>
              </a:tr>
              <a:tr h="379326">
                <a:tc>
                  <a:txBody>
                    <a:bodyPr/>
                    <a:lstStyle/>
                    <a:p>
                      <a:pPr algn="ctr"/>
                      <a:r>
                        <a:rPr lang="en-GB" sz="1400" dirty="0">
                          <a:latin typeface="+mn-lt"/>
                        </a:rPr>
                        <a:t>19</a:t>
                      </a:r>
                      <a:r>
                        <a:rPr lang="en-GB" sz="1400" baseline="30000" dirty="0">
                          <a:latin typeface="+mn-lt"/>
                        </a:rPr>
                        <a:t>th</a:t>
                      </a:r>
                      <a:r>
                        <a:rPr lang="en-GB" sz="1400" dirty="0">
                          <a:latin typeface="+mn-lt"/>
                        </a:rPr>
                        <a:t> February 2024 </a:t>
                      </a:r>
                    </a:p>
                  </a:txBody>
                  <a:tcPr/>
                </a:tc>
                <a:tc>
                  <a:txBody>
                    <a:bodyPr/>
                    <a:lstStyle/>
                    <a:p>
                      <a:pPr algn="ctr"/>
                      <a:r>
                        <a:rPr lang="en-GB" sz="1400" dirty="0">
                          <a:latin typeface="+mn-lt"/>
                        </a:rPr>
                        <a:t>School Reopens for children</a:t>
                      </a:r>
                    </a:p>
                  </a:txBody>
                  <a:tcPr/>
                </a:tc>
                <a:extLst>
                  <a:ext uri="{0D108BD9-81ED-4DB2-BD59-A6C34878D82A}">
                    <a16:rowId xmlns:a16="http://schemas.microsoft.com/office/drawing/2014/main" val="2034919221"/>
                  </a:ext>
                </a:extLst>
              </a:tr>
              <a:tr h="37932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400" b="0" dirty="0">
                          <a:latin typeface="+mn-lt"/>
                        </a:rPr>
                        <a:t>19</a:t>
                      </a:r>
                      <a:r>
                        <a:rPr lang="en-GB" sz="1400" b="0" baseline="30000" dirty="0">
                          <a:latin typeface="+mn-lt"/>
                        </a:rPr>
                        <a:t>th</a:t>
                      </a:r>
                      <a:r>
                        <a:rPr lang="en-GB" sz="1400" b="0" dirty="0">
                          <a:latin typeface="+mn-lt"/>
                        </a:rPr>
                        <a:t> February 2024 </a:t>
                      </a:r>
                    </a:p>
                  </a:txBody>
                  <a:tcPr/>
                </a:tc>
                <a:tc>
                  <a:txBody>
                    <a:bodyPr/>
                    <a:lstStyle/>
                    <a:p>
                      <a:pPr algn="ctr"/>
                      <a:r>
                        <a:rPr lang="en-GB" sz="1400" b="0" dirty="0">
                          <a:latin typeface="+mn-lt"/>
                        </a:rPr>
                        <a:t>Young Voices</a:t>
                      </a:r>
                      <a:r>
                        <a:rPr lang="en-GB" sz="1400" b="0" baseline="0" dirty="0">
                          <a:latin typeface="+mn-lt"/>
                        </a:rPr>
                        <a:t> Trip for Year 5</a:t>
                      </a:r>
                      <a:endParaRPr lang="en-GB" sz="1400" b="0" dirty="0">
                        <a:latin typeface="+mn-lt"/>
                      </a:endParaRPr>
                    </a:p>
                  </a:txBody>
                  <a:tcPr/>
                </a:tc>
                <a:extLst>
                  <a:ext uri="{0D108BD9-81ED-4DB2-BD59-A6C34878D82A}">
                    <a16:rowId xmlns:a16="http://schemas.microsoft.com/office/drawing/2014/main" val="4114759446"/>
                  </a:ext>
                </a:extLst>
              </a:tr>
              <a:tr h="373829">
                <a:tc>
                  <a:txBody>
                    <a:bodyPr/>
                    <a:lstStyle/>
                    <a:p>
                      <a:pPr algn="ctr"/>
                      <a:r>
                        <a:rPr lang="en-GB" sz="1400" dirty="0">
                          <a:latin typeface="+mn-lt"/>
                        </a:rPr>
                        <a:t>29</a:t>
                      </a:r>
                      <a:r>
                        <a:rPr lang="en-GB" sz="1400" baseline="30000" dirty="0">
                          <a:latin typeface="+mn-lt"/>
                        </a:rPr>
                        <a:t>th</a:t>
                      </a:r>
                      <a:r>
                        <a:rPr lang="en-GB" sz="1400" dirty="0">
                          <a:latin typeface="+mn-lt"/>
                        </a:rPr>
                        <a:t> March – 12</a:t>
                      </a:r>
                      <a:r>
                        <a:rPr lang="en-GB" sz="1400" baseline="30000" dirty="0">
                          <a:latin typeface="+mn-lt"/>
                        </a:rPr>
                        <a:t>th</a:t>
                      </a:r>
                      <a:r>
                        <a:rPr lang="en-GB" sz="1400" dirty="0">
                          <a:latin typeface="+mn-lt"/>
                        </a:rPr>
                        <a:t> April 2024</a:t>
                      </a:r>
                    </a:p>
                  </a:txBody>
                  <a:tcPr/>
                </a:tc>
                <a:tc>
                  <a:txBody>
                    <a:bodyPr/>
                    <a:lstStyle/>
                    <a:p>
                      <a:pPr algn="ctr"/>
                      <a:r>
                        <a:rPr lang="en-GB" sz="1400" dirty="0">
                          <a:latin typeface="+mn-lt"/>
                        </a:rPr>
                        <a:t>Easter</a:t>
                      </a:r>
                      <a:r>
                        <a:rPr lang="en-GB" sz="1400" baseline="0" dirty="0">
                          <a:latin typeface="+mn-lt"/>
                        </a:rPr>
                        <a:t> Holidays </a:t>
                      </a:r>
                      <a:endParaRPr lang="en-GB" sz="1400" dirty="0">
                        <a:latin typeface="+mn-lt"/>
                      </a:endParaRPr>
                    </a:p>
                  </a:txBody>
                  <a:tcPr/>
                </a:tc>
                <a:extLst>
                  <a:ext uri="{0D108BD9-81ED-4DB2-BD59-A6C34878D82A}">
                    <a16:rowId xmlns:a16="http://schemas.microsoft.com/office/drawing/2014/main" val="2164789689"/>
                  </a:ext>
                </a:extLst>
              </a:tr>
              <a:tr h="373829">
                <a:tc>
                  <a:txBody>
                    <a:bodyPr/>
                    <a:lstStyle/>
                    <a:p>
                      <a:pPr algn="ctr"/>
                      <a:r>
                        <a:rPr lang="en-GB" sz="1400" baseline="0" smtClean="0">
                          <a:latin typeface="+mn-lt"/>
                        </a:rPr>
                        <a:t>15</a:t>
                      </a:r>
                      <a:r>
                        <a:rPr lang="en-GB" sz="1400" baseline="30000" smtClean="0">
                          <a:latin typeface="+mn-lt"/>
                        </a:rPr>
                        <a:t>th</a:t>
                      </a:r>
                      <a:r>
                        <a:rPr lang="en-GB" sz="1400" baseline="0" smtClean="0">
                          <a:latin typeface="+mn-lt"/>
                        </a:rPr>
                        <a:t> April</a:t>
                      </a:r>
                      <a:r>
                        <a:rPr lang="en-GB" sz="1400" smtClean="0">
                          <a:latin typeface="+mn-lt"/>
                        </a:rPr>
                        <a:t> </a:t>
                      </a:r>
                      <a:r>
                        <a:rPr lang="en-GB" sz="1400" dirty="0">
                          <a:latin typeface="+mn-lt"/>
                        </a:rPr>
                        <a:t>2024</a:t>
                      </a:r>
                    </a:p>
                  </a:txBody>
                  <a:tcPr/>
                </a:tc>
                <a:tc>
                  <a:txBody>
                    <a:bodyPr/>
                    <a:lstStyle/>
                    <a:p>
                      <a:pPr algn="ctr"/>
                      <a:r>
                        <a:rPr lang="en-GB" sz="1400" dirty="0">
                          <a:latin typeface="+mn-lt"/>
                        </a:rPr>
                        <a:t>School Reopens to children </a:t>
                      </a:r>
                    </a:p>
                  </a:txBody>
                  <a:tcPr/>
                </a:tc>
                <a:extLst>
                  <a:ext uri="{0D108BD9-81ED-4DB2-BD59-A6C34878D82A}">
                    <a16:rowId xmlns:a16="http://schemas.microsoft.com/office/drawing/2014/main" val="4134610905"/>
                  </a:ext>
                </a:extLst>
              </a:tr>
              <a:tr h="390322">
                <a:tc>
                  <a:txBody>
                    <a:bodyPr/>
                    <a:lstStyle/>
                    <a:p>
                      <a:pPr algn="ctr"/>
                      <a:r>
                        <a:rPr lang="en-GB" sz="1400" dirty="0">
                          <a:latin typeface="+mn-lt"/>
                        </a:rPr>
                        <a:t>6</a:t>
                      </a:r>
                      <a:r>
                        <a:rPr lang="en-GB" sz="1400" baseline="30000" dirty="0">
                          <a:latin typeface="+mn-lt"/>
                        </a:rPr>
                        <a:t>th</a:t>
                      </a:r>
                      <a:r>
                        <a:rPr lang="en-GB" sz="1400" dirty="0">
                          <a:latin typeface="+mn-lt"/>
                        </a:rPr>
                        <a:t> May 2024</a:t>
                      </a:r>
                    </a:p>
                  </a:txBody>
                  <a:tcPr/>
                </a:tc>
                <a:tc>
                  <a:txBody>
                    <a:bodyPr/>
                    <a:lstStyle/>
                    <a:p>
                      <a:pPr algn="ctr"/>
                      <a:r>
                        <a:rPr lang="en-GB" sz="1400" b="1" dirty="0">
                          <a:solidFill>
                            <a:srgbClr val="FF0000"/>
                          </a:solidFill>
                          <a:latin typeface="+mn-lt"/>
                        </a:rPr>
                        <a:t>Bank Holiday – School Closed</a:t>
                      </a:r>
                    </a:p>
                  </a:txBody>
                  <a:tcPr/>
                </a:tc>
                <a:extLst>
                  <a:ext uri="{0D108BD9-81ED-4DB2-BD59-A6C34878D82A}">
                    <a16:rowId xmlns:a16="http://schemas.microsoft.com/office/drawing/2014/main" val="3867848816"/>
                  </a:ext>
                </a:extLst>
              </a:tr>
              <a:tr h="635509">
                <a:tc>
                  <a:txBody>
                    <a:bodyPr/>
                    <a:lstStyle/>
                    <a:p>
                      <a:pPr algn="ctr"/>
                      <a:r>
                        <a:rPr lang="en-GB" sz="1400" dirty="0">
                          <a:latin typeface="+mn-lt"/>
                        </a:rPr>
                        <a:t>27</a:t>
                      </a:r>
                      <a:r>
                        <a:rPr lang="en-GB" sz="1400" baseline="30000" dirty="0">
                          <a:latin typeface="+mn-lt"/>
                        </a:rPr>
                        <a:t>th</a:t>
                      </a:r>
                      <a:r>
                        <a:rPr lang="en-GB" sz="1400" dirty="0">
                          <a:latin typeface="+mn-lt"/>
                        </a:rPr>
                        <a:t> May – 31</a:t>
                      </a:r>
                      <a:r>
                        <a:rPr lang="en-GB" sz="1400" baseline="30000" dirty="0">
                          <a:latin typeface="+mn-lt"/>
                        </a:rPr>
                        <a:t>st</a:t>
                      </a:r>
                      <a:r>
                        <a:rPr lang="en-GB" sz="1400" dirty="0">
                          <a:latin typeface="+mn-lt"/>
                        </a:rPr>
                        <a:t> May 2024</a:t>
                      </a:r>
                    </a:p>
                    <a:p>
                      <a:pPr algn="ctr"/>
                      <a:r>
                        <a:rPr lang="en-GB" sz="1400" dirty="0">
                          <a:latin typeface="+mn-lt"/>
                        </a:rPr>
                        <a:t>3</a:t>
                      </a:r>
                      <a:r>
                        <a:rPr lang="en-GB" sz="1400" baseline="30000" dirty="0">
                          <a:latin typeface="+mn-lt"/>
                        </a:rPr>
                        <a:t>rd</a:t>
                      </a:r>
                      <a:r>
                        <a:rPr lang="en-GB" sz="1400" dirty="0">
                          <a:latin typeface="+mn-lt"/>
                        </a:rPr>
                        <a:t> June</a:t>
                      </a:r>
                    </a:p>
                  </a:txBody>
                  <a:tcPr/>
                </a:tc>
                <a:tc>
                  <a:txBody>
                    <a:bodyPr/>
                    <a:lstStyle/>
                    <a:p>
                      <a:pPr algn="ctr"/>
                      <a:r>
                        <a:rPr lang="en-GB" sz="1400" dirty="0">
                          <a:latin typeface="+mn-lt"/>
                        </a:rPr>
                        <a:t>Half term</a:t>
                      </a:r>
                      <a:r>
                        <a:rPr lang="en-GB" sz="1400" baseline="0" dirty="0">
                          <a:latin typeface="+mn-lt"/>
                        </a:rPr>
                        <a:t> Holiday</a:t>
                      </a:r>
                    </a:p>
                    <a:p>
                      <a:pPr algn="ctr"/>
                      <a:r>
                        <a:rPr lang="en-GB" sz="1400" baseline="0" dirty="0">
                          <a:latin typeface="+mn-lt"/>
                        </a:rPr>
                        <a:t>INSET day – School closed</a:t>
                      </a:r>
                      <a:endParaRPr lang="en-GB" sz="1400" dirty="0">
                        <a:latin typeface="+mn-lt"/>
                      </a:endParaRPr>
                    </a:p>
                  </a:txBody>
                  <a:tcPr/>
                </a:tc>
                <a:extLst>
                  <a:ext uri="{0D108BD9-81ED-4DB2-BD59-A6C34878D82A}">
                    <a16:rowId xmlns:a16="http://schemas.microsoft.com/office/drawing/2014/main" val="443051262"/>
                  </a:ext>
                </a:extLst>
              </a:tr>
              <a:tr h="373829">
                <a:tc>
                  <a:txBody>
                    <a:bodyPr/>
                    <a:lstStyle/>
                    <a:p>
                      <a:pPr algn="ctr"/>
                      <a:r>
                        <a:rPr lang="en-GB" sz="1400" dirty="0">
                          <a:latin typeface="+mn-lt"/>
                        </a:rPr>
                        <a:t>4</a:t>
                      </a:r>
                      <a:r>
                        <a:rPr lang="en-GB" sz="1400" baseline="30000" dirty="0">
                          <a:latin typeface="+mn-lt"/>
                        </a:rPr>
                        <a:t>th</a:t>
                      </a:r>
                      <a:r>
                        <a:rPr lang="en-GB" sz="1400" dirty="0">
                          <a:latin typeface="+mn-lt"/>
                        </a:rPr>
                        <a:t> June 2024 </a:t>
                      </a:r>
                    </a:p>
                  </a:txBody>
                  <a:tcPr/>
                </a:tc>
                <a:tc>
                  <a:txBody>
                    <a:bodyPr/>
                    <a:lstStyle/>
                    <a:p>
                      <a:pPr algn="ctr"/>
                      <a:r>
                        <a:rPr lang="en-GB" sz="1400" dirty="0">
                          <a:latin typeface="+mn-lt"/>
                        </a:rPr>
                        <a:t>School Reopens for</a:t>
                      </a:r>
                      <a:r>
                        <a:rPr lang="en-GB" sz="1400" baseline="0" dirty="0">
                          <a:latin typeface="+mn-lt"/>
                        </a:rPr>
                        <a:t> children </a:t>
                      </a:r>
                      <a:endParaRPr lang="en-GB" sz="1400" dirty="0">
                        <a:latin typeface="+mn-lt"/>
                      </a:endParaRPr>
                    </a:p>
                  </a:txBody>
                  <a:tcPr/>
                </a:tc>
                <a:extLst>
                  <a:ext uri="{0D108BD9-81ED-4DB2-BD59-A6C34878D82A}">
                    <a16:rowId xmlns:a16="http://schemas.microsoft.com/office/drawing/2014/main" val="3194382813"/>
                  </a:ext>
                </a:extLst>
              </a:tr>
              <a:tr h="376027">
                <a:tc>
                  <a:txBody>
                    <a:bodyPr/>
                    <a:lstStyle/>
                    <a:p>
                      <a:pPr algn="ctr"/>
                      <a:r>
                        <a:rPr lang="en-GB" sz="1400" dirty="0">
                          <a:latin typeface="+mn-lt"/>
                        </a:rPr>
                        <a:t>23</a:t>
                      </a:r>
                      <a:r>
                        <a:rPr lang="en-GB" sz="1400" baseline="30000" dirty="0">
                          <a:latin typeface="+mn-lt"/>
                        </a:rPr>
                        <a:t>rd</a:t>
                      </a:r>
                      <a:r>
                        <a:rPr lang="en-GB" sz="1400" dirty="0">
                          <a:latin typeface="+mn-lt"/>
                        </a:rPr>
                        <a:t> July 2024</a:t>
                      </a:r>
                    </a:p>
                  </a:txBody>
                  <a:tcPr/>
                </a:tc>
                <a:tc>
                  <a:txBody>
                    <a:bodyPr/>
                    <a:lstStyle/>
                    <a:p>
                      <a:pPr algn="ctr"/>
                      <a:r>
                        <a:rPr lang="en-GB" sz="1400" dirty="0">
                          <a:latin typeface="+mn-lt"/>
                        </a:rPr>
                        <a:t>Last day of the Academic</a:t>
                      </a:r>
                      <a:r>
                        <a:rPr lang="en-GB" sz="1400" baseline="0" dirty="0">
                          <a:latin typeface="+mn-lt"/>
                        </a:rPr>
                        <a:t> Year</a:t>
                      </a:r>
                      <a:endParaRPr lang="en-GB" sz="1400" dirty="0">
                        <a:latin typeface="+mn-lt"/>
                      </a:endParaRPr>
                    </a:p>
                  </a:txBody>
                  <a:tcPr/>
                </a:tc>
                <a:extLst>
                  <a:ext uri="{0D108BD9-81ED-4DB2-BD59-A6C34878D82A}">
                    <a16:rowId xmlns:a16="http://schemas.microsoft.com/office/drawing/2014/main" val="3549830878"/>
                  </a:ext>
                </a:extLst>
              </a:tr>
              <a:tr h="559231">
                <a:tc>
                  <a:txBody>
                    <a:bodyPr/>
                    <a:lstStyle/>
                    <a:p>
                      <a:pPr algn="ctr"/>
                      <a:r>
                        <a:rPr lang="en-GB" sz="1400" dirty="0">
                          <a:latin typeface="+mn-lt"/>
                        </a:rPr>
                        <a:t>2</a:t>
                      </a:r>
                      <a:r>
                        <a:rPr lang="en-GB" sz="1400" baseline="30000" dirty="0">
                          <a:latin typeface="+mn-lt"/>
                        </a:rPr>
                        <a:t>nd</a:t>
                      </a:r>
                      <a:r>
                        <a:rPr lang="en-GB" sz="1400" baseline="0" dirty="0">
                          <a:latin typeface="+mn-lt"/>
                        </a:rPr>
                        <a:t> /3</a:t>
                      </a:r>
                      <a:r>
                        <a:rPr lang="en-GB" sz="1400" baseline="30000" dirty="0">
                          <a:latin typeface="+mn-lt"/>
                        </a:rPr>
                        <a:t>rd</a:t>
                      </a:r>
                      <a:r>
                        <a:rPr lang="en-GB" sz="1400" baseline="0" dirty="0">
                          <a:latin typeface="+mn-lt"/>
                        </a:rPr>
                        <a:t> September 2024</a:t>
                      </a:r>
                      <a:endParaRPr lang="en-GB" sz="1400" dirty="0">
                        <a:latin typeface="+mn-lt"/>
                      </a:endParaRPr>
                    </a:p>
                  </a:txBody>
                  <a:tcPr/>
                </a:tc>
                <a:tc>
                  <a:txBody>
                    <a:bodyPr/>
                    <a:lstStyle/>
                    <a:p>
                      <a:pPr algn="ctr"/>
                      <a:r>
                        <a:rPr lang="en-GB" sz="1400" dirty="0">
                          <a:latin typeface="+mn-lt"/>
                        </a:rPr>
                        <a:t>INSET Days – School closed</a:t>
                      </a:r>
                    </a:p>
                  </a:txBody>
                  <a:tcPr/>
                </a:tc>
                <a:extLst>
                  <a:ext uri="{0D108BD9-81ED-4DB2-BD59-A6C34878D82A}">
                    <a16:rowId xmlns:a16="http://schemas.microsoft.com/office/drawing/2014/main" val="1168579316"/>
                  </a:ext>
                </a:extLst>
              </a:tr>
            </a:tbl>
          </a:graphicData>
        </a:graphic>
      </p:graphicFrame>
    </p:spTree>
    <p:extLst>
      <p:ext uri="{BB962C8B-B14F-4D97-AF65-F5344CB8AC3E}">
        <p14:creationId xmlns:p14="http://schemas.microsoft.com/office/powerpoint/2010/main" val="2240044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77959</TotalTime>
  <Words>1273</Words>
  <Application>Microsoft Office PowerPoint</Application>
  <PresentationFormat>Custom</PresentationFormat>
  <Paragraphs>226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Narrow</vt:lpstr>
      <vt:lpstr>Bahnschrift SemiLight</vt:lpstr>
      <vt:lpstr>Calibri</vt:lpstr>
      <vt:lpstr>Calibri Light</vt:lpstr>
      <vt:lpstr>Constantia</vt:lpstr>
      <vt:lpstr>Corbel</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Chloe Hawkes</cp:lastModifiedBy>
  <cp:revision>2273</cp:revision>
  <cp:lastPrinted>2023-10-19T15:04:33Z</cp:lastPrinted>
  <dcterms:created xsi:type="dcterms:W3CDTF">2020-03-11T09:30:57Z</dcterms:created>
  <dcterms:modified xsi:type="dcterms:W3CDTF">2023-11-15T11:28:31Z</dcterms:modified>
</cp:coreProperties>
</file>